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2"/>
  </p:notesMasterIdLst>
  <p:sldIdLst>
    <p:sldId id="256" r:id="rId2"/>
    <p:sldId id="300" r:id="rId3"/>
    <p:sldId id="257" r:id="rId4"/>
    <p:sldId id="285" r:id="rId5"/>
    <p:sldId id="286" r:id="rId6"/>
    <p:sldId id="287" r:id="rId7"/>
    <p:sldId id="295" r:id="rId8"/>
    <p:sldId id="288" r:id="rId9"/>
    <p:sldId id="298" r:id="rId10"/>
    <p:sldId id="289" r:id="rId11"/>
    <p:sldId id="290" r:id="rId12"/>
    <p:sldId id="296" r:id="rId13"/>
    <p:sldId id="291" r:id="rId14"/>
    <p:sldId id="297" r:id="rId15"/>
    <p:sldId id="299" r:id="rId16"/>
    <p:sldId id="304" r:id="rId17"/>
    <p:sldId id="305" r:id="rId18"/>
    <p:sldId id="301" r:id="rId19"/>
    <p:sldId id="293" r:id="rId20"/>
    <p:sldId id="30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Inter" panose="020B0502030000000004" pitchFamily="34" charset="0"/>
      <p:regular r:id="rId27"/>
      <p:bold r:id="rId28"/>
    </p:embeddedFont>
    <p:embeddedFont>
      <p:font typeface="Inter-Regular" panose="020B0502030000000004" pitchFamily="3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169ECD-7873-466A-85CA-34AB633FCED5}">
  <a:tblStyle styleId="{A4169ECD-7873-466A-85CA-34AB633FCED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30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05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486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07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8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42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29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21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59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8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88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393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0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redis.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investopedia.com/terms/a/accountbalance.asp" TargetMode="External"/><Relationship Id="rId4" Type="http://schemas.openxmlformats.org/officeDocument/2006/relationships/hyperlink" Target="https://www.business-standard.com/article/economy-policy/digital-payments-rise-at-55-cagr-vy-volume-in-five-years-to-fy20-rbi-data-120101100400_1.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289560" y="160020"/>
            <a:ext cx="8747760" cy="475488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t>		    </a:t>
            </a:r>
            <a:r>
              <a:rPr lang="en-US" sz="2800" b="1" dirty="0"/>
              <a:t>CAPSTONE PROJECT </a:t>
            </a:r>
            <a:br>
              <a:rPr lang="en-US" sz="2800" b="1" dirty="0"/>
            </a:br>
            <a:r>
              <a:rPr lang="en-US" sz="2800" b="1" dirty="0"/>
              <a:t>			    REVIEW-2</a:t>
            </a:r>
            <a:br>
              <a:rPr lang="en-US" sz="2800" b="1" dirty="0"/>
            </a:br>
            <a:r>
              <a:rPr lang="en-US" sz="2800" b="1" dirty="0"/>
              <a:t>	 NEXT-GEN BALANCE MANAGEMENT 				    SYSTEM</a:t>
            </a:r>
            <a:br>
              <a:rPr lang="en-US" sz="2800" b="1" dirty="0"/>
            </a:br>
            <a:br>
              <a:rPr lang="en-US" sz="2800" b="1" dirty="0"/>
            </a:br>
            <a:r>
              <a:rPr lang="en-US" sz="2800" b="1" dirty="0"/>
              <a:t>				BY-</a:t>
            </a:r>
            <a:br>
              <a:rPr lang="en-US" sz="2800" b="1" dirty="0"/>
            </a:br>
            <a:r>
              <a:rPr lang="en-US" sz="2800" b="1" dirty="0"/>
              <a:t>			KOMAL GULATI</a:t>
            </a:r>
            <a:br>
              <a:rPr lang="en-US" sz="2800" b="1" dirty="0"/>
            </a:br>
            <a:r>
              <a:rPr lang="en-US" sz="2800" b="1" dirty="0"/>
              <a:t>			   17BCE0596</a:t>
            </a:r>
            <a:endParaRPr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3" name="Rectangle 42">
            <a:extLst>
              <a:ext uri="{FF2B5EF4-FFF2-40B4-BE49-F238E27FC236}">
                <a16:creationId xmlns:a16="http://schemas.microsoft.com/office/drawing/2014/main" id="{05055729-37EE-E34D-AAD9-087A1963C8A5}"/>
              </a:ext>
            </a:extLst>
          </p:cNvPr>
          <p:cNvSpPr/>
          <p:nvPr/>
        </p:nvSpPr>
        <p:spPr>
          <a:xfrm>
            <a:off x="687179" y="841528"/>
            <a:ext cx="5407212" cy="4123050"/>
          </a:xfrm>
          <a:prstGeom prst="rect">
            <a:avLst/>
          </a:prstGeom>
          <a:solidFill>
            <a:schemeClr val="accent1">
              <a:lumMod val="20000"/>
              <a:lumOff val="80000"/>
              <a:alpha val="91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ED7A499-8191-6147-A4CF-3FBDB99AA0C8}"/>
              </a:ext>
            </a:extLst>
          </p:cNvPr>
          <p:cNvSpPr/>
          <p:nvPr/>
        </p:nvSpPr>
        <p:spPr>
          <a:xfrm>
            <a:off x="6200996" y="841528"/>
            <a:ext cx="1582037" cy="4123050"/>
          </a:xfrm>
          <a:prstGeom prst="rect">
            <a:avLst/>
          </a:prstGeom>
          <a:solidFill>
            <a:schemeClr val="accent3">
              <a:lumMod val="20000"/>
              <a:lumOff val="80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19"/>
          <p:cNvSpPr txBox="1">
            <a:spLocks noGrp="1"/>
          </p:cNvSpPr>
          <p:nvPr>
            <p:ph type="title"/>
          </p:nvPr>
        </p:nvSpPr>
        <p:spPr>
          <a:xfrm>
            <a:off x="1037824" y="33627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Proposed Model</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09D95534-2D46-1D4E-818C-B5412C1EFEAB}"/>
              </a:ext>
            </a:extLst>
          </p:cNvPr>
          <p:cNvPicPr>
            <a:picLocks noChangeAspect="1"/>
          </p:cNvPicPr>
          <p:nvPr/>
        </p:nvPicPr>
        <p:blipFill>
          <a:blip r:embed="rId3"/>
          <a:stretch>
            <a:fillRect/>
          </a:stretch>
        </p:blipFill>
        <p:spPr>
          <a:xfrm>
            <a:off x="1178442" y="1144688"/>
            <a:ext cx="1054395" cy="843516"/>
          </a:xfrm>
          <a:prstGeom prst="rect">
            <a:avLst/>
          </a:prstGeom>
        </p:spPr>
      </p:pic>
      <p:sp>
        <p:nvSpPr>
          <p:cNvPr id="3" name="Oval 2">
            <a:extLst>
              <a:ext uri="{FF2B5EF4-FFF2-40B4-BE49-F238E27FC236}">
                <a16:creationId xmlns:a16="http://schemas.microsoft.com/office/drawing/2014/main" id="{90031C5B-4AC7-204A-8949-6178F0A027E4}"/>
              </a:ext>
            </a:extLst>
          </p:cNvPr>
          <p:cNvSpPr/>
          <p:nvPr/>
        </p:nvSpPr>
        <p:spPr>
          <a:xfrm>
            <a:off x="3583145" y="2139209"/>
            <a:ext cx="1084521" cy="808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a:t>
            </a:r>
          </a:p>
          <a:p>
            <a:pPr algn="ctr"/>
            <a:r>
              <a:rPr lang="en-US" dirty="0"/>
              <a:t>BMS</a:t>
            </a:r>
          </a:p>
        </p:txBody>
      </p:sp>
      <p:cxnSp>
        <p:nvCxnSpPr>
          <p:cNvPr id="5" name="Elbow Connector 4">
            <a:extLst>
              <a:ext uri="{FF2B5EF4-FFF2-40B4-BE49-F238E27FC236}">
                <a16:creationId xmlns:a16="http://schemas.microsoft.com/office/drawing/2014/main" id="{E209934A-B1B5-B34A-809F-5E2CA538BEE8}"/>
              </a:ext>
            </a:extLst>
          </p:cNvPr>
          <p:cNvCxnSpPr>
            <a:stCxn id="2" idx="3"/>
            <a:endCxn id="3" idx="0"/>
          </p:cNvCxnSpPr>
          <p:nvPr/>
        </p:nvCxnSpPr>
        <p:spPr>
          <a:xfrm>
            <a:off x="2232837" y="1566446"/>
            <a:ext cx="1892569" cy="572763"/>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F5DCEAC-546E-AB46-9861-41DD1DCCEF7D}"/>
              </a:ext>
            </a:extLst>
          </p:cNvPr>
          <p:cNvPicPr>
            <a:picLocks noChangeAspect="1"/>
          </p:cNvPicPr>
          <p:nvPr/>
        </p:nvPicPr>
        <p:blipFill>
          <a:blip r:embed="rId4"/>
          <a:stretch>
            <a:fillRect/>
          </a:stretch>
        </p:blipFill>
        <p:spPr>
          <a:xfrm>
            <a:off x="1825483" y="3795216"/>
            <a:ext cx="1628604" cy="542868"/>
          </a:xfrm>
          <a:prstGeom prst="rect">
            <a:avLst/>
          </a:prstGeom>
        </p:spPr>
      </p:pic>
      <p:cxnSp>
        <p:nvCxnSpPr>
          <p:cNvPr id="14" name="Elbow Connector 13">
            <a:extLst>
              <a:ext uri="{FF2B5EF4-FFF2-40B4-BE49-F238E27FC236}">
                <a16:creationId xmlns:a16="http://schemas.microsoft.com/office/drawing/2014/main" id="{91A48562-D745-9540-98E4-25C61D474A6D}"/>
              </a:ext>
            </a:extLst>
          </p:cNvPr>
          <p:cNvCxnSpPr>
            <a:cxnSpLocks/>
            <a:stCxn id="3" idx="4"/>
            <a:endCxn id="12" idx="0"/>
          </p:cNvCxnSpPr>
          <p:nvPr/>
        </p:nvCxnSpPr>
        <p:spPr>
          <a:xfrm rot="5400000">
            <a:off x="2958630" y="2628439"/>
            <a:ext cx="847933" cy="1485621"/>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F0C704EF-2358-7E4C-BEE4-2CEE2112F6C2}"/>
              </a:ext>
            </a:extLst>
          </p:cNvPr>
          <p:cNvSpPr/>
          <p:nvPr/>
        </p:nvSpPr>
        <p:spPr>
          <a:xfrm>
            <a:off x="6489517" y="3729835"/>
            <a:ext cx="1043511" cy="904375"/>
          </a:xfrm>
          <a:prstGeom prst="can">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SQL</a:t>
            </a:r>
          </a:p>
          <a:p>
            <a:pPr algn="ctr"/>
            <a:r>
              <a:rPr lang="en-US" sz="1100" dirty="0"/>
              <a:t>RDBMS</a:t>
            </a:r>
          </a:p>
        </p:txBody>
      </p:sp>
      <p:cxnSp>
        <p:nvCxnSpPr>
          <p:cNvPr id="19" name="Elbow Connector 18">
            <a:extLst>
              <a:ext uri="{FF2B5EF4-FFF2-40B4-BE49-F238E27FC236}">
                <a16:creationId xmlns:a16="http://schemas.microsoft.com/office/drawing/2014/main" id="{1A402FFF-66CD-294A-905A-A004C8E45F26}"/>
              </a:ext>
            </a:extLst>
          </p:cNvPr>
          <p:cNvCxnSpPr>
            <a:cxnSpLocks/>
            <a:stCxn id="3" idx="4"/>
            <a:endCxn id="35" idx="2"/>
          </p:cNvCxnSpPr>
          <p:nvPr/>
        </p:nvCxnSpPr>
        <p:spPr>
          <a:xfrm rot="16200000" flipH="1">
            <a:off x="4092959" y="2979730"/>
            <a:ext cx="1255085" cy="1190190"/>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1FCA5F6-3D8D-C64F-A784-06E1A9E96905}"/>
              </a:ext>
            </a:extLst>
          </p:cNvPr>
          <p:cNvSpPr/>
          <p:nvPr/>
        </p:nvSpPr>
        <p:spPr>
          <a:xfrm>
            <a:off x="6304774" y="2234079"/>
            <a:ext cx="1371654" cy="904374"/>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a:t>
            </a:r>
          </a:p>
          <a:p>
            <a:pPr algn="ctr"/>
            <a:r>
              <a:rPr lang="en-US" dirty="0"/>
              <a:t>System</a:t>
            </a:r>
          </a:p>
        </p:txBody>
      </p:sp>
      <p:sp>
        <p:nvSpPr>
          <p:cNvPr id="24" name="Oval 23">
            <a:extLst>
              <a:ext uri="{FF2B5EF4-FFF2-40B4-BE49-F238E27FC236}">
                <a16:creationId xmlns:a16="http://schemas.microsoft.com/office/drawing/2014/main" id="{2724F39C-B113-D543-94B7-A0ED74DD420A}"/>
              </a:ext>
            </a:extLst>
          </p:cNvPr>
          <p:cNvSpPr/>
          <p:nvPr/>
        </p:nvSpPr>
        <p:spPr>
          <a:xfrm>
            <a:off x="6448174" y="1012841"/>
            <a:ext cx="1084854" cy="64909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SOAP</a:t>
            </a:r>
          </a:p>
          <a:p>
            <a:pPr algn="ctr"/>
            <a:r>
              <a:rPr lang="en-US" sz="1100" dirty="0"/>
              <a:t>XML</a:t>
            </a:r>
          </a:p>
          <a:p>
            <a:pPr algn="ctr"/>
            <a:r>
              <a:rPr lang="en-US" sz="1100" dirty="0"/>
              <a:t>APIS</a:t>
            </a:r>
          </a:p>
        </p:txBody>
      </p:sp>
      <p:cxnSp>
        <p:nvCxnSpPr>
          <p:cNvPr id="25" name="Elbow Connector 24">
            <a:extLst>
              <a:ext uri="{FF2B5EF4-FFF2-40B4-BE49-F238E27FC236}">
                <a16:creationId xmlns:a16="http://schemas.microsoft.com/office/drawing/2014/main" id="{9CCF82CD-FFB1-6149-A444-B5CECF48F0BD}"/>
              </a:ext>
            </a:extLst>
          </p:cNvPr>
          <p:cNvCxnSpPr>
            <a:cxnSpLocks/>
            <a:stCxn id="23" idx="2"/>
            <a:endCxn id="12" idx="3"/>
          </p:cNvCxnSpPr>
          <p:nvPr/>
        </p:nvCxnSpPr>
        <p:spPr>
          <a:xfrm rot="10800000" flipV="1">
            <a:off x="3454088" y="2686266"/>
            <a:ext cx="2850687" cy="1380384"/>
          </a:xfrm>
          <a:prstGeom prst="bentConnector3">
            <a:avLst>
              <a:gd name="adj1" fmla="val 50000"/>
            </a:avLst>
          </a:prstGeom>
          <a:ln w="31750" cmpd="sng">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DFBD9F00-BDB8-1E40-B56A-FBD1FBE5676E}"/>
              </a:ext>
            </a:extLst>
          </p:cNvPr>
          <p:cNvCxnSpPr>
            <a:cxnSpLocks/>
            <a:stCxn id="23" idx="4"/>
            <a:endCxn id="18" idx="1"/>
          </p:cNvCxnSpPr>
          <p:nvPr/>
        </p:nvCxnSpPr>
        <p:spPr>
          <a:xfrm rot="16200000" flipH="1">
            <a:off x="6705246" y="3423808"/>
            <a:ext cx="591382" cy="20672"/>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Can 34">
            <a:extLst>
              <a:ext uri="{FF2B5EF4-FFF2-40B4-BE49-F238E27FC236}">
                <a16:creationId xmlns:a16="http://schemas.microsoft.com/office/drawing/2014/main" id="{4B2AEE4C-6122-374C-A335-B176D1E50862}"/>
              </a:ext>
            </a:extLst>
          </p:cNvPr>
          <p:cNvSpPr/>
          <p:nvPr/>
        </p:nvSpPr>
        <p:spPr>
          <a:xfrm>
            <a:off x="5315596" y="3941870"/>
            <a:ext cx="741139" cy="520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Tables</a:t>
            </a:r>
          </a:p>
        </p:txBody>
      </p:sp>
      <p:cxnSp>
        <p:nvCxnSpPr>
          <p:cNvPr id="36" name="Straight Arrow Connector 35">
            <a:extLst>
              <a:ext uri="{FF2B5EF4-FFF2-40B4-BE49-F238E27FC236}">
                <a16:creationId xmlns:a16="http://schemas.microsoft.com/office/drawing/2014/main" id="{0DE96FB0-91CF-AA40-988A-9B7E5E6556B1}"/>
              </a:ext>
            </a:extLst>
          </p:cNvPr>
          <p:cNvCxnSpPr>
            <a:stCxn id="35" idx="4"/>
            <a:endCxn id="18" idx="2"/>
          </p:cNvCxnSpPr>
          <p:nvPr/>
        </p:nvCxnSpPr>
        <p:spPr>
          <a:xfrm flipV="1">
            <a:off x="6056735" y="4182023"/>
            <a:ext cx="432782" cy="20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B84ED1E3-BD77-0F4B-AD09-9AAAEBA66F65}"/>
              </a:ext>
            </a:extLst>
          </p:cNvPr>
          <p:cNvPicPr>
            <a:picLocks noChangeAspect="1"/>
          </p:cNvPicPr>
          <p:nvPr/>
        </p:nvPicPr>
        <p:blipFill>
          <a:blip r:embed="rId5"/>
          <a:stretch>
            <a:fillRect/>
          </a:stretch>
        </p:blipFill>
        <p:spPr>
          <a:xfrm>
            <a:off x="1399278" y="2002956"/>
            <a:ext cx="576816" cy="576816"/>
          </a:xfrm>
          <a:prstGeom prst="rect">
            <a:avLst/>
          </a:prstGeom>
        </p:spPr>
      </p:pic>
    </p:spTree>
    <p:extLst>
      <p:ext uri="{BB962C8B-B14F-4D97-AF65-F5344CB8AC3E}">
        <p14:creationId xmlns:p14="http://schemas.microsoft.com/office/powerpoint/2010/main" val="77202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1048508" y="379282"/>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Proposed Architecture</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Rounded Rectangle 3">
            <a:extLst>
              <a:ext uri="{FF2B5EF4-FFF2-40B4-BE49-F238E27FC236}">
                <a16:creationId xmlns:a16="http://schemas.microsoft.com/office/drawing/2014/main" id="{7B836B7C-6F51-CA46-AF0D-EB38DF3CB38C}"/>
              </a:ext>
            </a:extLst>
          </p:cNvPr>
          <p:cNvSpPr/>
          <p:nvPr/>
        </p:nvSpPr>
        <p:spPr>
          <a:xfrm>
            <a:off x="525099" y="1376127"/>
            <a:ext cx="2196835"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Receive Debit Request</a:t>
            </a:r>
          </a:p>
        </p:txBody>
      </p:sp>
      <p:sp>
        <p:nvSpPr>
          <p:cNvPr id="8" name="Rounded Rectangle 7">
            <a:extLst>
              <a:ext uri="{FF2B5EF4-FFF2-40B4-BE49-F238E27FC236}">
                <a16:creationId xmlns:a16="http://schemas.microsoft.com/office/drawing/2014/main" id="{4DA46D63-BA44-9746-A115-7AE4B7DE7A9F}"/>
              </a:ext>
            </a:extLst>
          </p:cNvPr>
          <p:cNvSpPr/>
          <p:nvPr/>
        </p:nvSpPr>
        <p:spPr>
          <a:xfrm>
            <a:off x="525099" y="2053627"/>
            <a:ext cx="2196836" cy="42846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Read Account Information </a:t>
            </a:r>
          </a:p>
          <a:p>
            <a:pPr algn="ctr"/>
            <a:r>
              <a:rPr lang="en-US" sz="1100" dirty="0"/>
              <a:t>from REDIS Cache</a:t>
            </a:r>
          </a:p>
        </p:txBody>
      </p:sp>
      <p:cxnSp>
        <p:nvCxnSpPr>
          <p:cNvPr id="6" name="Straight Arrow Connector 5">
            <a:extLst>
              <a:ext uri="{FF2B5EF4-FFF2-40B4-BE49-F238E27FC236}">
                <a16:creationId xmlns:a16="http://schemas.microsoft.com/office/drawing/2014/main" id="{559B0C81-DB76-0648-8E27-26307611D536}"/>
              </a:ext>
            </a:extLst>
          </p:cNvPr>
          <p:cNvCxnSpPr>
            <a:cxnSpLocks/>
            <a:stCxn id="4" idx="2"/>
            <a:endCxn id="8" idx="0"/>
          </p:cNvCxnSpPr>
          <p:nvPr/>
        </p:nvCxnSpPr>
        <p:spPr>
          <a:xfrm>
            <a:off x="1623517" y="1683945"/>
            <a:ext cx="0" cy="36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560DFF-23E0-4345-B911-B896E9CBC96E}"/>
              </a:ext>
            </a:extLst>
          </p:cNvPr>
          <p:cNvCxnSpPr>
            <a:cxnSpLocks/>
            <a:stCxn id="8" idx="2"/>
            <a:endCxn id="28" idx="0"/>
          </p:cNvCxnSpPr>
          <p:nvPr/>
        </p:nvCxnSpPr>
        <p:spPr>
          <a:xfrm flipH="1">
            <a:off x="1623516" y="2482095"/>
            <a:ext cx="1" cy="34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38BC510D-B3CF-2444-B236-B92D47942920}"/>
              </a:ext>
            </a:extLst>
          </p:cNvPr>
          <p:cNvSpPr/>
          <p:nvPr/>
        </p:nvSpPr>
        <p:spPr>
          <a:xfrm>
            <a:off x="525098" y="3409387"/>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Perform Basic Validation</a:t>
            </a:r>
          </a:p>
        </p:txBody>
      </p:sp>
      <p:sp>
        <p:nvSpPr>
          <p:cNvPr id="28" name="Rounded Rectangle 27">
            <a:extLst>
              <a:ext uri="{FF2B5EF4-FFF2-40B4-BE49-F238E27FC236}">
                <a16:creationId xmlns:a16="http://schemas.microsoft.com/office/drawing/2014/main" id="{C61DF535-3A61-9C4D-9520-4D31129276E5}"/>
              </a:ext>
            </a:extLst>
          </p:cNvPr>
          <p:cNvSpPr/>
          <p:nvPr/>
        </p:nvSpPr>
        <p:spPr>
          <a:xfrm>
            <a:off x="468607" y="2827020"/>
            <a:ext cx="2309817"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Decrement the  balance in REDIS</a:t>
            </a:r>
          </a:p>
          <a:p>
            <a:pPr algn="ctr"/>
            <a:r>
              <a:rPr lang="en-US" sz="1100" dirty="0"/>
              <a:t>Insert transaction in REDIS</a:t>
            </a:r>
          </a:p>
        </p:txBody>
      </p:sp>
      <p:cxnSp>
        <p:nvCxnSpPr>
          <p:cNvPr id="34" name="Straight Arrow Connector 33">
            <a:extLst>
              <a:ext uri="{FF2B5EF4-FFF2-40B4-BE49-F238E27FC236}">
                <a16:creationId xmlns:a16="http://schemas.microsoft.com/office/drawing/2014/main" id="{338EC421-D142-A645-8318-755669C88398}"/>
              </a:ext>
            </a:extLst>
          </p:cNvPr>
          <p:cNvCxnSpPr>
            <a:cxnSpLocks/>
            <a:stCxn id="28" idx="2"/>
            <a:endCxn id="24" idx="0"/>
          </p:cNvCxnSpPr>
          <p:nvPr/>
        </p:nvCxnSpPr>
        <p:spPr>
          <a:xfrm>
            <a:off x="1623516" y="3134838"/>
            <a:ext cx="0" cy="274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7C2E2B7-9589-A64A-86BC-7E22F8F8B67B}"/>
              </a:ext>
            </a:extLst>
          </p:cNvPr>
          <p:cNvCxnSpPr>
            <a:cxnSpLocks/>
            <a:stCxn id="24" idx="2"/>
            <a:endCxn id="51" idx="0"/>
          </p:cNvCxnSpPr>
          <p:nvPr/>
        </p:nvCxnSpPr>
        <p:spPr>
          <a:xfrm>
            <a:off x="1623516" y="3717205"/>
            <a:ext cx="0" cy="224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291C541A-C26F-5C49-B547-02F341D12C9E}"/>
              </a:ext>
            </a:extLst>
          </p:cNvPr>
          <p:cNvSpPr/>
          <p:nvPr/>
        </p:nvSpPr>
        <p:spPr>
          <a:xfrm>
            <a:off x="525098" y="3941490"/>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Insert Transaction in DB in Request Table</a:t>
            </a:r>
          </a:p>
        </p:txBody>
      </p:sp>
      <p:sp>
        <p:nvSpPr>
          <p:cNvPr id="52" name="Can 51">
            <a:extLst>
              <a:ext uri="{FF2B5EF4-FFF2-40B4-BE49-F238E27FC236}">
                <a16:creationId xmlns:a16="http://schemas.microsoft.com/office/drawing/2014/main" id="{EDA54F8F-1C82-8340-A0FE-3D791323A75F}"/>
              </a:ext>
            </a:extLst>
          </p:cNvPr>
          <p:cNvSpPr/>
          <p:nvPr/>
        </p:nvSpPr>
        <p:spPr>
          <a:xfrm>
            <a:off x="3211774" y="3941490"/>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3" name="Straight Arrow Connector 52">
            <a:extLst>
              <a:ext uri="{FF2B5EF4-FFF2-40B4-BE49-F238E27FC236}">
                <a16:creationId xmlns:a16="http://schemas.microsoft.com/office/drawing/2014/main" id="{194EA663-3EFD-FC4D-9431-33AA968A9A20}"/>
              </a:ext>
            </a:extLst>
          </p:cNvPr>
          <p:cNvCxnSpPr>
            <a:cxnSpLocks/>
            <a:stCxn id="51" idx="3"/>
            <a:endCxn id="52" idx="2"/>
          </p:cNvCxnSpPr>
          <p:nvPr/>
        </p:nvCxnSpPr>
        <p:spPr>
          <a:xfrm>
            <a:off x="2721934" y="4095399"/>
            <a:ext cx="489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55C5176-2907-C54F-B5A5-E19B13D4EDC7}"/>
              </a:ext>
            </a:extLst>
          </p:cNvPr>
          <p:cNvSpPr/>
          <p:nvPr/>
        </p:nvSpPr>
        <p:spPr>
          <a:xfrm>
            <a:off x="5531847" y="1301739"/>
            <a:ext cx="2796337"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Receive Balance Or Statement Inquiry</a:t>
            </a:r>
          </a:p>
        </p:txBody>
      </p:sp>
      <p:sp>
        <p:nvSpPr>
          <p:cNvPr id="58" name="Rounded Rectangle 57">
            <a:extLst>
              <a:ext uri="{FF2B5EF4-FFF2-40B4-BE49-F238E27FC236}">
                <a16:creationId xmlns:a16="http://schemas.microsoft.com/office/drawing/2014/main" id="{41C14E27-0792-2440-8FB4-11642168A39A}"/>
              </a:ext>
            </a:extLst>
          </p:cNvPr>
          <p:cNvSpPr/>
          <p:nvPr/>
        </p:nvSpPr>
        <p:spPr>
          <a:xfrm>
            <a:off x="5531847" y="2036007"/>
            <a:ext cx="2796337" cy="27983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Read from REDIS and process</a:t>
            </a:r>
          </a:p>
        </p:txBody>
      </p:sp>
      <p:cxnSp>
        <p:nvCxnSpPr>
          <p:cNvPr id="59" name="Straight Arrow Connector 58">
            <a:extLst>
              <a:ext uri="{FF2B5EF4-FFF2-40B4-BE49-F238E27FC236}">
                <a16:creationId xmlns:a16="http://schemas.microsoft.com/office/drawing/2014/main" id="{9D8A885E-BB3A-7543-B918-8B75A707EE88}"/>
              </a:ext>
            </a:extLst>
          </p:cNvPr>
          <p:cNvCxnSpPr>
            <a:cxnSpLocks/>
            <a:stCxn id="56" idx="2"/>
            <a:endCxn id="58" idx="0"/>
          </p:cNvCxnSpPr>
          <p:nvPr/>
        </p:nvCxnSpPr>
        <p:spPr>
          <a:xfrm>
            <a:off x="6930016" y="1609557"/>
            <a:ext cx="0" cy="42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7CB6810E-DC16-7A45-98C0-6CF280F89635}"/>
              </a:ext>
            </a:extLst>
          </p:cNvPr>
          <p:cNvPicPr>
            <a:picLocks noChangeAspect="1"/>
          </p:cNvPicPr>
          <p:nvPr/>
        </p:nvPicPr>
        <p:blipFill>
          <a:blip r:embed="rId3"/>
          <a:stretch>
            <a:fillRect/>
          </a:stretch>
        </p:blipFill>
        <p:spPr>
          <a:xfrm>
            <a:off x="3558590" y="2658288"/>
            <a:ext cx="1935846" cy="645282"/>
          </a:xfrm>
          <a:prstGeom prst="rect">
            <a:avLst/>
          </a:prstGeom>
        </p:spPr>
      </p:pic>
      <p:cxnSp>
        <p:nvCxnSpPr>
          <p:cNvPr id="79" name="Elbow Connector 78">
            <a:extLst>
              <a:ext uri="{FF2B5EF4-FFF2-40B4-BE49-F238E27FC236}">
                <a16:creationId xmlns:a16="http://schemas.microsoft.com/office/drawing/2014/main" id="{4E8A4AE9-CA58-F642-81B6-A8098D9ACE96}"/>
              </a:ext>
            </a:extLst>
          </p:cNvPr>
          <p:cNvCxnSpPr>
            <a:cxnSpLocks/>
            <a:stCxn id="66" idx="0"/>
            <a:endCxn id="8" idx="3"/>
          </p:cNvCxnSpPr>
          <p:nvPr/>
        </p:nvCxnSpPr>
        <p:spPr>
          <a:xfrm rot="16200000" flipV="1">
            <a:off x="3429011" y="1560786"/>
            <a:ext cx="390427" cy="18045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40DD6DE-D2D1-4844-9FE9-BD782334BC5C}"/>
              </a:ext>
            </a:extLst>
          </p:cNvPr>
          <p:cNvCxnSpPr>
            <a:cxnSpLocks/>
            <a:stCxn id="28" idx="3"/>
            <a:endCxn id="66" idx="1"/>
          </p:cNvCxnSpPr>
          <p:nvPr/>
        </p:nvCxnSpPr>
        <p:spPr>
          <a:xfrm>
            <a:off x="2778424" y="2980929"/>
            <a:ext cx="780166"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ED352B3C-083F-EE42-9BAE-FDE61A2E53D1}"/>
              </a:ext>
            </a:extLst>
          </p:cNvPr>
          <p:cNvSpPr/>
          <p:nvPr/>
        </p:nvSpPr>
        <p:spPr>
          <a:xfrm>
            <a:off x="3820352" y="3846863"/>
            <a:ext cx="1242525" cy="46096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Asynchronous Process</a:t>
            </a:r>
          </a:p>
        </p:txBody>
      </p:sp>
      <p:sp>
        <p:nvSpPr>
          <p:cNvPr id="112" name="Rounded Rectangle 111">
            <a:extLst>
              <a:ext uri="{FF2B5EF4-FFF2-40B4-BE49-F238E27FC236}">
                <a16:creationId xmlns:a16="http://schemas.microsoft.com/office/drawing/2014/main" id="{C3469B37-7C28-3B47-8408-FFBBBE9072E2}"/>
              </a:ext>
            </a:extLst>
          </p:cNvPr>
          <p:cNvSpPr/>
          <p:nvPr/>
        </p:nvSpPr>
        <p:spPr>
          <a:xfrm>
            <a:off x="5494436" y="3447986"/>
            <a:ext cx="2584961"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Process Debit Request</a:t>
            </a:r>
          </a:p>
        </p:txBody>
      </p:sp>
      <p:cxnSp>
        <p:nvCxnSpPr>
          <p:cNvPr id="114" name="Elbow Connector 113">
            <a:extLst>
              <a:ext uri="{FF2B5EF4-FFF2-40B4-BE49-F238E27FC236}">
                <a16:creationId xmlns:a16="http://schemas.microsoft.com/office/drawing/2014/main" id="{4280AD59-8FDF-A246-BA44-CFCB6F7D13FD}"/>
              </a:ext>
            </a:extLst>
          </p:cNvPr>
          <p:cNvCxnSpPr>
            <a:cxnSpLocks/>
            <a:stCxn id="52" idx="4"/>
            <a:endCxn id="111" idx="1"/>
          </p:cNvCxnSpPr>
          <p:nvPr/>
        </p:nvCxnSpPr>
        <p:spPr>
          <a:xfrm flipV="1">
            <a:off x="3466956" y="4077347"/>
            <a:ext cx="353396" cy="180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9713D304-D53B-C844-BA53-4AA848434C87}"/>
              </a:ext>
            </a:extLst>
          </p:cNvPr>
          <p:cNvCxnSpPr>
            <a:cxnSpLocks/>
            <a:stCxn id="111" idx="0"/>
            <a:endCxn id="112" idx="0"/>
          </p:cNvCxnSpPr>
          <p:nvPr/>
        </p:nvCxnSpPr>
        <p:spPr>
          <a:xfrm rot="5400000" flipH="1" flipV="1">
            <a:off x="5414828" y="2474774"/>
            <a:ext cx="398877" cy="2345302"/>
          </a:xfrm>
          <a:prstGeom prst="bentConnector3">
            <a:avLst>
              <a:gd name="adj1" fmla="val 15731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565F8D69-3319-5944-99F8-390FA4CEC86A}"/>
              </a:ext>
            </a:extLst>
          </p:cNvPr>
          <p:cNvSpPr/>
          <p:nvPr/>
        </p:nvSpPr>
        <p:spPr>
          <a:xfrm>
            <a:off x="5494436" y="4044638"/>
            <a:ext cx="2584961" cy="39107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Update Account Balance Table (Bulk)</a:t>
            </a:r>
          </a:p>
          <a:p>
            <a:pPr algn="ctr"/>
            <a:r>
              <a:rPr lang="en-US" sz="1100" dirty="0"/>
              <a:t>(not transaction by transaction)</a:t>
            </a:r>
          </a:p>
        </p:txBody>
      </p:sp>
      <p:sp>
        <p:nvSpPr>
          <p:cNvPr id="129" name="Rounded Rectangle 128">
            <a:extLst>
              <a:ext uri="{FF2B5EF4-FFF2-40B4-BE49-F238E27FC236}">
                <a16:creationId xmlns:a16="http://schemas.microsoft.com/office/drawing/2014/main" id="{E47EEF38-0400-F34B-BA58-73DD718903E9}"/>
              </a:ext>
            </a:extLst>
          </p:cNvPr>
          <p:cNvSpPr/>
          <p:nvPr/>
        </p:nvSpPr>
        <p:spPr>
          <a:xfrm>
            <a:off x="5513141" y="4600692"/>
            <a:ext cx="2488584"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Insert into Actual Transaction Table</a:t>
            </a:r>
          </a:p>
        </p:txBody>
      </p:sp>
      <p:sp>
        <p:nvSpPr>
          <p:cNvPr id="133" name="Rounded Rectangle 132">
            <a:extLst>
              <a:ext uri="{FF2B5EF4-FFF2-40B4-BE49-F238E27FC236}">
                <a16:creationId xmlns:a16="http://schemas.microsoft.com/office/drawing/2014/main" id="{C5660FBE-581C-DD4B-ABB2-4C5B855440A0}"/>
              </a:ext>
            </a:extLst>
          </p:cNvPr>
          <p:cNvSpPr/>
          <p:nvPr/>
        </p:nvSpPr>
        <p:spPr>
          <a:xfrm>
            <a:off x="2012329" y="4473593"/>
            <a:ext cx="2909253" cy="56953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If data is not available in REDIS</a:t>
            </a:r>
          </a:p>
          <a:p>
            <a:pPr algn="ctr"/>
            <a:r>
              <a:rPr lang="en-US" sz="1100" dirty="0"/>
              <a:t>It is loaded from DB, and put into REDIS</a:t>
            </a:r>
          </a:p>
        </p:txBody>
      </p:sp>
    </p:spTree>
    <p:extLst>
      <p:ext uri="{BB962C8B-B14F-4D97-AF65-F5344CB8AC3E}">
        <p14:creationId xmlns:p14="http://schemas.microsoft.com/office/powerpoint/2010/main" val="403997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idx="4294967295"/>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Appropriate Methodologies</a:t>
            </a:r>
            <a:endParaRPr dirty="0"/>
          </a:p>
        </p:txBody>
      </p:sp>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22" name="Google Shape;222;p28"/>
          <p:cNvGrpSpPr/>
          <p:nvPr/>
        </p:nvGrpSpPr>
        <p:grpSpPr>
          <a:xfrm>
            <a:off x="323513" y="2291600"/>
            <a:ext cx="2952125" cy="1289700"/>
            <a:chOff x="323513" y="1986800"/>
            <a:chExt cx="2952125" cy="1289700"/>
          </a:xfrm>
        </p:grpSpPr>
        <p:sp>
          <p:nvSpPr>
            <p:cNvPr id="223" name="Google Shape;223;p28"/>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dk1"/>
                  </a:solidFill>
                  <a:latin typeface="Inter"/>
                  <a:ea typeface="Inter"/>
                  <a:cs typeface="Inter"/>
                  <a:sym typeface="Inter"/>
                </a:rPr>
                <a:t>Cache and Stream</a:t>
              </a:r>
              <a:endParaRPr b="1" dirty="0">
                <a:solidFill>
                  <a:schemeClr val="dk1"/>
                </a:solidFill>
                <a:latin typeface="Inter"/>
                <a:ea typeface="Inter"/>
                <a:cs typeface="Inter"/>
                <a:sym typeface="Inter"/>
              </a:endParaRPr>
            </a:p>
            <a:p>
              <a:pPr marL="0" lvl="0" indent="0" algn="r" rtl="0">
                <a:spcBef>
                  <a:spcPts val="0"/>
                </a:spcBef>
                <a:spcAft>
                  <a:spcPts val="0"/>
                </a:spcAft>
                <a:buNone/>
              </a:pPr>
              <a:endParaRPr sz="900" b="1" dirty="0">
                <a:solidFill>
                  <a:schemeClr val="dk1"/>
                </a:solidFill>
                <a:latin typeface="Inter"/>
                <a:ea typeface="Inter"/>
                <a:cs typeface="Inter"/>
                <a:sym typeface="Inter"/>
              </a:endParaRPr>
            </a:p>
            <a:p>
              <a:pPr marL="0" lvl="0" indent="0" algn="r" rtl="0">
                <a:spcBef>
                  <a:spcPts val="0"/>
                </a:spcBef>
                <a:spcAft>
                  <a:spcPts val="1600"/>
                </a:spcAft>
                <a:buNone/>
              </a:pPr>
              <a:r>
                <a:rPr lang="en" sz="900" dirty="0">
                  <a:solidFill>
                    <a:schemeClr val="dk1"/>
                  </a:solidFill>
                  <a:latin typeface="Inter"/>
                  <a:ea typeface="Inter"/>
                  <a:cs typeface="Inter"/>
                  <a:sym typeface="Inter"/>
                </a:rPr>
                <a:t>Make use of REDIS Cache</a:t>
              </a:r>
            </a:p>
            <a:p>
              <a:pPr marL="0" lvl="0" indent="0" algn="r" rtl="0">
                <a:spcBef>
                  <a:spcPts val="0"/>
                </a:spcBef>
                <a:spcAft>
                  <a:spcPts val="1600"/>
                </a:spcAft>
                <a:buNone/>
              </a:pPr>
              <a:r>
                <a:rPr lang="en" sz="900" dirty="0">
                  <a:solidFill>
                    <a:schemeClr val="dk1"/>
                  </a:solidFill>
                  <a:latin typeface="Inter"/>
                  <a:ea typeface="Inter"/>
                  <a:cs typeface="Inter"/>
                  <a:sym typeface="Inter"/>
                </a:rPr>
                <a:t>REDIS is </a:t>
              </a:r>
              <a:r>
                <a:rPr lang="en-IN" sz="900" dirty="0">
                  <a:solidFill>
                    <a:schemeClr val="dk1"/>
                  </a:solidFill>
                  <a:latin typeface="Inter"/>
                  <a:ea typeface="Inter"/>
                  <a:cs typeface="Inter"/>
                  <a:sym typeface="Inter"/>
                </a:rPr>
                <a:t>highly</a:t>
              </a:r>
              <a:r>
                <a:rPr lang="en" sz="900" dirty="0">
                  <a:solidFill>
                    <a:schemeClr val="dk1"/>
                  </a:solidFill>
                  <a:latin typeface="Inter"/>
                  <a:ea typeface="Inter"/>
                  <a:cs typeface="Inter"/>
                  <a:sym typeface="Inter"/>
                </a:rPr>
                <a:t> scalable distributed cache and streaming system </a:t>
              </a:r>
              <a:endParaRPr sz="900" b="1" dirty="0">
                <a:solidFill>
                  <a:schemeClr val="dk1"/>
                </a:solidFill>
                <a:latin typeface="Inter"/>
                <a:ea typeface="Inter"/>
                <a:cs typeface="Inter"/>
                <a:sym typeface="Inter"/>
              </a:endParaRPr>
            </a:p>
          </p:txBody>
        </p:sp>
        <p:cxnSp>
          <p:nvCxnSpPr>
            <p:cNvPr id="224" name="Google Shape;224;p28"/>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grpSp>
      <p:grpSp>
        <p:nvGrpSpPr>
          <p:cNvPr id="225" name="Google Shape;225;p28"/>
          <p:cNvGrpSpPr/>
          <p:nvPr/>
        </p:nvGrpSpPr>
        <p:grpSpPr>
          <a:xfrm>
            <a:off x="5209838" y="1365150"/>
            <a:ext cx="3610650" cy="1289700"/>
            <a:chOff x="5209838" y="1060350"/>
            <a:chExt cx="3610650" cy="1289700"/>
          </a:xfrm>
        </p:grpSpPr>
        <p:sp>
          <p:nvSpPr>
            <p:cNvPr id="226" name="Google Shape;226;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1"/>
                  </a:solidFill>
                  <a:latin typeface="Inter"/>
                  <a:ea typeface="Inter"/>
                  <a:cs typeface="Inter"/>
                  <a:sym typeface="Inter"/>
                </a:rPr>
                <a:t>REST APIS</a:t>
              </a:r>
              <a:endParaRPr sz="1600" b="1" dirty="0">
                <a:solidFill>
                  <a:schemeClr val="dk1"/>
                </a:solidFill>
                <a:latin typeface="Inter"/>
                <a:ea typeface="Inter"/>
                <a:cs typeface="Inter"/>
                <a:sym typeface="Inter"/>
              </a:endParaRPr>
            </a:p>
            <a:p>
              <a:pPr marL="0" lvl="0" indent="0" algn="l" rtl="0">
                <a:spcBef>
                  <a:spcPts val="0"/>
                </a:spcBef>
                <a:spcAft>
                  <a:spcPts val="0"/>
                </a:spcAft>
                <a:buNone/>
              </a:pPr>
              <a:endParaRPr sz="1000" b="1" dirty="0">
                <a:solidFill>
                  <a:schemeClr val="dk1"/>
                </a:solidFill>
                <a:latin typeface="Inter"/>
                <a:ea typeface="Inter"/>
                <a:cs typeface="Inter"/>
                <a:sym typeface="Inter"/>
              </a:endParaRPr>
            </a:p>
            <a:p>
              <a:pPr marL="0" lvl="0" indent="0" algn="l" rtl="0">
                <a:spcBef>
                  <a:spcPts val="0"/>
                </a:spcBef>
                <a:spcAft>
                  <a:spcPts val="1600"/>
                </a:spcAft>
                <a:buNone/>
              </a:pPr>
              <a:r>
                <a:rPr lang="en" sz="1000" dirty="0">
                  <a:solidFill>
                    <a:schemeClr val="dk1"/>
                  </a:solidFill>
                  <a:latin typeface="Inter"/>
                  <a:ea typeface="Inter"/>
                  <a:cs typeface="Inter"/>
                  <a:sym typeface="Inter"/>
                </a:rPr>
                <a:t>New APIS are in JSON format and follow REST model </a:t>
              </a:r>
              <a:endParaRPr sz="1000" b="1" dirty="0">
                <a:solidFill>
                  <a:schemeClr val="dk1"/>
                </a:solidFill>
                <a:latin typeface="Inter"/>
                <a:ea typeface="Inter"/>
                <a:cs typeface="Inter"/>
                <a:sym typeface="Inter"/>
              </a:endParaRPr>
            </a:p>
          </p:txBody>
        </p:sp>
        <p:cxnSp>
          <p:nvCxnSpPr>
            <p:cNvPr id="227" name="Google Shape;227;p28"/>
            <p:cNvCxnSpPr/>
            <p:nvPr/>
          </p:nvCxnSpPr>
          <p:spPr>
            <a:xfrm>
              <a:off x="5209838" y="1705200"/>
              <a:ext cx="1286700" cy="0"/>
            </a:xfrm>
            <a:prstGeom prst="straightConnector1">
              <a:avLst/>
            </a:prstGeom>
            <a:noFill/>
            <a:ln w="9525" cap="flat" cmpd="sng">
              <a:solidFill>
                <a:schemeClr val="dk1"/>
              </a:solidFill>
              <a:prstDash val="solid"/>
              <a:round/>
              <a:headEnd type="none" w="sm" len="sm"/>
              <a:tailEnd type="oval" w="med" len="med"/>
            </a:ln>
          </p:spPr>
        </p:cxnSp>
      </p:grpSp>
      <p:grpSp>
        <p:nvGrpSpPr>
          <p:cNvPr id="228" name="Google Shape;228;p28"/>
          <p:cNvGrpSpPr/>
          <p:nvPr/>
        </p:nvGrpSpPr>
        <p:grpSpPr>
          <a:xfrm>
            <a:off x="5209838" y="3325250"/>
            <a:ext cx="3610650" cy="1289700"/>
            <a:chOff x="5209838" y="3020450"/>
            <a:chExt cx="3610650" cy="1289700"/>
          </a:xfrm>
        </p:grpSpPr>
        <p:sp>
          <p:nvSpPr>
            <p:cNvPr id="229" name="Google Shape;229;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dk1"/>
                  </a:solidFill>
                  <a:latin typeface="Inter"/>
                  <a:ea typeface="Inter"/>
                  <a:cs typeface="Inter"/>
                  <a:sym typeface="Inter"/>
                </a:rPr>
                <a:t>No Impact on existing System</a:t>
              </a:r>
              <a:endParaRPr b="1" dirty="0">
                <a:solidFill>
                  <a:schemeClr val="dk1"/>
                </a:solidFill>
                <a:latin typeface="Inter"/>
                <a:ea typeface="Inter"/>
                <a:cs typeface="Inter"/>
                <a:sym typeface="Inter"/>
              </a:endParaRPr>
            </a:p>
            <a:p>
              <a:pPr marL="0" lvl="0" indent="0" algn="l" rtl="0">
                <a:spcBef>
                  <a:spcPts val="0"/>
                </a:spcBef>
                <a:spcAft>
                  <a:spcPts val="0"/>
                </a:spcAft>
                <a:buNone/>
              </a:pPr>
              <a:endParaRPr sz="900" b="1" dirty="0">
                <a:solidFill>
                  <a:schemeClr val="dk1"/>
                </a:solidFill>
                <a:latin typeface="Inter"/>
                <a:ea typeface="Inter"/>
                <a:cs typeface="Inter"/>
                <a:sym typeface="Inter"/>
              </a:endParaRPr>
            </a:p>
            <a:p>
              <a:pPr marL="0" lvl="0" indent="0" algn="l" rtl="0">
                <a:spcBef>
                  <a:spcPts val="0"/>
                </a:spcBef>
                <a:spcAft>
                  <a:spcPts val="1600"/>
                </a:spcAft>
                <a:buNone/>
              </a:pPr>
              <a:r>
                <a:rPr lang="en" sz="900" dirty="0">
                  <a:solidFill>
                    <a:schemeClr val="dk1"/>
                  </a:solidFill>
                  <a:latin typeface="Inter"/>
                  <a:ea typeface="Inter"/>
                  <a:cs typeface="Inter"/>
                  <a:sym typeface="Inter"/>
                </a:rPr>
                <a:t>New system should work in </a:t>
              </a:r>
              <a:r>
                <a:rPr lang="en-IN" sz="900" dirty="0">
                  <a:solidFill>
                    <a:schemeClr val="dk1"/>
                  </a:solidFill>
                  <a:latin typeface="Inter"/>
                  <a:ea typeface="Inter"/>
                  <a:cs typeface="Inter"/>
                  <a:sym typeface="Inter"/>
                </a:rPr>
                <a:t>coexistence</a:t>
              </a:r>
              <a:r>
                <a:rPr lang="en" sz="900" dirty="0">
                  <a:solidFill>
                    <a:schemeClr val="dk1"/>
                  </a:solidFill>
                  <a:latin typeface="Inter"/>
                  <a:ea typeface="Inter"/>
                  <a:cs typeface="Inter"/>
                  <a:sym typeface="Inter"/>
                </a:rPr>
                <a:t> model with old system with no impact and minimum changes in current system</a:t>
              </a:r>
            </a:p>
          </p:txBody>
        </p:sp>
        <p:cxnSp>
          <p:nvCxnSpPr>
            <p:cNvPr id="230" name="Google Shape;230;p28"/>
            <p:cNvCxnSpPr/>
            <p:nvPr/>
          </p:nvCxnSpPr>
          <p:spPr>
            <a:xfrm>
              <a:off x="5209838" y="3648300"/>
              <a:ext cx="1286700" cy="0"/>
            </a:xfrm>
            <a:prstGeom prst="straightConnector1">
              <a:avLst/>
            </a:prstGeom>
            <a:noFill/>
            <a:ln w="9525" cap="flat" cmpd="sng">
              <a:solidFill>
                <a:schemeClr val="accent2"/>
              </a:solidFill>
              <a:prstDash val="solid"/>
              <a:round/>
              <a:headEnd type="none" w="sm" len="sm"/>
              <a:tailEnd type="oval" w="med" len="med"/>
            </a:ln>
          </p:spPr>
        </p:cxnSp>
      </p:grpSp>
      <p:grpSp>
        <p:nvGrpSpPr>
          <p:cNvPr id="231" name="Google Shape;231;p28"/>
          <p:cNvGrpSpPr/>
          <p:nvPr/>
        </p:nvGrpSpPr>
        <p:grpSpPr>
          <a:xfrm>
            <a:off x="2662213" y="1033263"/>
            <a:ext cx="3814835" cy="3790597"/>
            <a:chOff x="2662213" y="676344"/>
            <a:chExt cx="3814835" cy="3790597"/>
          </a:xfrm>
        </p:grpSpPr>
        <p:sp>
          <p:nvSpPr>
            <p:cNvPr id="232" name="Google Shape;232;p28"/>
            <p:cNvSpPr/>
            <p:nvPr/>
          </p:nvSpPr>
          <p:spPr>
            <a:xfrm rot="3600185">
              <a:off x="3169983" y="1184511"/>
              <a:ext cx="2774659" cy="2774659"/>
            </a:xfrm>
            <a:prstGeom prst="blockArc">
              <a:avLst>
                <a:gd name="adj1" fmla="val 12622480"/>
                <a:gd name="adj2" fmla="val 19781569"/>
                <a:gd name="adj3" fmla="val 207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rot="10800000">
              <a:off x="3183490" y="1163229"/>
              <a:ext cx="2774700" cy="2774700"/>
            </a:xfrm>
            <a:prstGeom prst="blockArc">
              <a:avLst>
                <a:gd name="adj1" fmla="val 12622480"/>
                <a:gd name="adj2" fmla="val 19662822"/>
                <a:gd name="adj3" fmla="val 2072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rot="-3600185">
              <a:off x="3194618" y="118411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8"/>
            <p:cNvGrpSpPr/>
            <p:nvPr/>
          </p:nvGrpSpPr>
          <p:grpSpPr>
            <a:xfrm rot="-7200165">
              <a:off x="3337679" y="2826785"/>
              <a:ext cx="585011" cy="585536"/>
              <a:chOff x="1967628" y="812211"/>
              <a:chExt cx="588000" cy="588000"/>
            </a:xfrm>
          </p:grpSpPr>
          <p:sp>
            <p:nvSpPr>
              <p:cNvPr id="236" name="Google Shape;236;p28"/>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8"/>
            <p:cNvGrpSpPr/>
            <p:nvPr/>
          </p:nvGrpSpPr>
          <p:grpSpPr>
            <a:xfrm>
              <a:off x="4264097" y="1180331"/>
              <a:ext cx="585001" cy="585530"/>
              <a:chOff x="1970048" y="811613"/>
              <a:chExt cx="588000" cy="588000"/>
            </a:xfrm>
          </p:grpSpPr>
          <p:sp>
            <p:nvSpPr>
              <p:cNvPr id="239" name="Google Shape;239;p28"/>
              <p:cNvSpPr/>
              <p:nvPr/>
            </p:nvSpPr>
            <p:spPr>
              <a:xfrm rot="39023">
                <a:off x="1973329" y="814894"/>
                <a:ext cx="581437" cy="581437"/>
              </a:xfrm>
              <a:prstGeom prst="pie">
                <a:avLst>
                  <a:gd name="adj1" fmla="val 6190354"/>
                  <a:gd name="adj2" fmla="val 14996165"/>
                </a:avLst>
              </a:prstGeom>
              <a:solidFill>
                <a:schemeClr val="dk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10800000">
                <a:off x="1973295" y="814927"/>
                <a:ext cx="581400" cy="581400"/>
              </a:xfrm>
              <a:prstGeom prst="pie">
                <a:avLst>
                  <a:gd name="adj1" fmla="val 4028252"/>
                  <a:gd name="adj2" fmla="val 171836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8"/>
            <p:cNvGrpSpPr/>
            <p:nvPr/>
          </p:nvGrpSpPr>
          <p:grpSpPr>
            <a:xfrm rot="7200165">
              <a:off x="5229930" y="2804716"/>
              <a:ext cx="585011" cy="585536"/>
              <a:chOff x="1977085" y="811649"/>
              <a:chExt cx="588000" cy="588000"/>
            </a:xfrm>
          </p:grpSpPr>
          <p:sp>
            <p:nvSpPr>
              <p:cNvPr id="242" name="Google Shape;242;p28"/>
              <p:cNvSpPr/>
              <p:nvPr/>
            </p:nvSpPr>
            <p:spPr>
              <a:xfrm rot="39023">
                <a:off x="1980366" y="814930"/>
                <a:ext cx="581437" cy="581437"/>
              </a:xfrm>
              <a:prstGeom prst="pie">
                <a:avLst>
                  <a:gd name="adj1" fmla="val 6190354"/>
                  <a:gd name="adj2" fmla="val 14996165"/>
                </a:avLst>
              </a:prstGeom>
              <a:solidFill>
                <a:schemeClr val="accent2"/>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10800000">
                <a:off x="1980332" y="814963"/>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8"/>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03 </a:t>
              </a:r>
              <a:endParaRPr sz="1600" b="1">
                <a:solidFill>
                  <a:schemeClr val="lt1"/>
                </a:solidFill>
                <a:latin typeface="Inter"/>
                <a:ea typeface="Inter"/>
                <a:cs typeface="Inter"/>
                <a:sym typeface="Inter"/>
              </a:endParaRPr>
            </a:p>
          </p:txBody>
        </p:sp>
        <p:sp>
          <p:nvSpPr>
            <p:cNvPr id="245" name="Google Shape;245;p28"/>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01 </a:t>
              </a:r>
              <a:endParaRPr sz="1600" b="1">
                <a:solidFill>
                  <a:schemeClr val="lt1"/>
                </a:solidFill>
                <a:latin typeface="Inter"/>
                <a:ea typeface="Inter"/>
                <a:cs typeface="Inter"/>
                <a:sym typeface="Inter"/>
              </a:endParaRPr>
            </a:p>
          </p:txBody>
        </p:sp>
        <p:sp>
          <p:nvSpPr>
            <p:cNvPr id="246" name="Google Shape;246;p28"/>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02 </a:t>
              </a:r>
              <a:endParaRPr sz="1600" b="1">
                <a:solidFill>
                  <a:schemeClr val="lt1"/>
                </a:solidFill>
                <a:latin typeface="Inter"/>
                <a:ea typeface="Inter"/>
                <a:cs typeface="Inter"/>
                <a:sym typeface="Inter"/>
              </a:endParaRPr>
            </a:p>
          </p:txBody>
        </p:sp>
      </p:grpSp>
    </p:spTree>
    <p:extLst>
      <p:ext uri="{BB962C8B-B14F-4D97-AF65-F5344CB8AC3E}">
        <p14:creationId xmlns:p14="http://schemas.microsoft.com/office/powerpoint/2010/main" val="17509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5" y="960350"/>
            <a:ext cx="6553822" cy="3637101"/>
          </a:xfrm>
          <a:prstGeom prst="rect">
            <a:avLst/>
          </a:prstGeom>
        </p:spPr>
        <p:txBody>
          <a:bodyPr spcFirstLastPara="1" wrap="square" lIns="0" tIns="0" rIns="0" bIns="0" anchor="t" anchorCtr="0">
            <a:noAutofit/>
          </a:bodyPr>
          <a:lstStyle/>
          <a:p>
            <a:pPr marL="0" lvl="0" indent="0">
              <a:buNone/>
            </a:pPr>
            <a:r>
              <a:rPr lang="en" b="1" dirty="0"/>
              <a:t>REST APIs</a:t>
            </a:r>
          </a:p>
          <a:p>
            <a:pPr marL="342900" indent="-342900"/>
            <a:r>
              <a:rPr lang="en-IN" dirty="0"/>
              <a:t>REST APIs provide a great deal of flexibility to meet the needs of very diverse customers.</a:t>
            </a:r>
          </a:p>
          <a:p>
            <a:pPr marL="342900" indent="-342900"/>
            <a:r>
              <a:rPr lang="en-IN" dirty="0"/>
              <a:t>REST APIs allow client and the server to evolve individually and decouples them.</a:t>
            </a:r>
          </a:p>
          <a:p>
            <a:pPr marL="342900" indent="-342900"/>
            <a:r>
              <a:rPr lang="en-IN" dirty="0"/>
              <a:t>REST APIs are stateless, meaning that calls can be made independently of one another, and each call contains all of the data necessary to complete itself successfully.</a:t>
            </a:r>
          </a:p>
          <a:p>
            <a:pPr marL="0" lvl="0" indent="0">
              <a:buNone/>
            </a:pPr>
            <a:endParaRPr dirty="0"/>
          </a:p>
        </p:txBody>
      </p:sp>
      <p:sp>
        <p:nvSpPr>
          <p:cNvPr id="119" name="Google Shape;119;p19"/>
          <p:cNvSpPr txBox="1">
            <a:spLocks noGrp="1"/>
          </p:cNvSpPr>
          <p:nvPr>
            <p:ph type="title"/>
          </p:nvPr>
        </p:nvSpPr>
        <p:spPr>
          <a:xfrm>
            <a:off x="1037825" y="410698"/>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Appropriate Methodologies</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72032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5" y="960350"/>
            <a:ext cx="6553822" cy="3637101"/>
          </a:xfrm>
          <a:prstGeom prst="rect">
            <a:avLst/>
          </a:prstGeom>
        </p:spPr>
        <p:txBody>
          <a:bodyPr spcFirstLastPara="1" wrap="square" lIns="0" tIns="0" rIns="0" bIns="0" anchor="t" anchorCtr="0">
            <a:noAutofit/>
          </a:bodyPr>
          <a:lstStyle/>
          <a:p>
            <a:pPr marL="0" lvl="0" indent="0">
              <a:buNone/>
            </a:pPr>
            <a:r>
              <a:rPr lang="en" sz="1800" b="1" dirty="0"/>
              <a:t>Cache and Stream</a:t>
            </a:r>
          </a:p>
          <a:p>
            <a:pPr marL="342900" indent="-342900"/>
            <a:r>
              <a:rPr lang="en-IN" dirty="0"/>
              <a:t>To achieve top performance, </a:t>
            </a:r>
            <a:r>
              <a:rPr lang="en-IN" dirty="0" err="1"/>
              <a:t>Redis</a:t>
            </a:r>
            <a:r>
              <a:rPr lang="en-IN" dirty="0"/>
              <a:t> will be used which works with an </a:t>
            </a:r>
            <a:r>
              <a:rPr lang="en-IN" b="1" dirty="0"/>
              <a:t>in-memory dataset</a:t>
            </a:r>
            <a:r>
              <a:rPr lang="en-IN" dirty="0"/>
              <a:t>.</a:t>
            </a:r>
          </a:p>
          <a:p>
            <a:pPr marL="342900" indent="-342900"/>
            <a:r>
              <a:rPr lang="en-IN" dirty="0"/>
              <a:t>In case of debit the balance is reduced in REDIS first and then transaction is committed in database. </a:t>
            </a:r>
          </a:p>
          <a:p>
            <a:pPr marL="342900" indent="-342900"/>
            <a:r>
              <a:rPr lang="en-IN" dirty="0"/>
              <a:t>In case of credit, the transaction is first committed in database and then balance is increased in REDIS</a:t>
            </a:r>
          </a:p>
          <a:p>
            <a:pPr marL="342900" indent="-342900"/>
            <a:endParaRPr lang="en-IN" dirty="0"/>
          </a:p>
        </p:txBody>
      </p:sp>
      <p:sp>
        <p:nvSpPr>
          <p:cNvPr id="119" name="Google Shape;119;p19"/>
          <p:cNvSpPr txBox="1">
            <a:spLocks noGrp="1"/>
          </p:cNvSpPr>
          <p:nvPr>
            <p:ph type="title"/>
          </p:nvPr>
        </p:nvSpPr>
        <p:spPr>
          <a:xfrm>
            <a:off x="1037825" y="410698"/>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Appropriate Methodologies</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192675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5" y="960350"/>
            <a:ext cx="6553822" cy="3637101"/>
          </a:xfrm>
          <a:prstGeom prst="rect">
            <a:avLst/>
          </a:prstGeom>
        </p:spPr>
        <p:txBody>
          <a:bodyPr spcFirstLastPara="1" wrap="square" lIns="0" tIns="0" rIns="0" bIns="0" anchor="t" anchorCtr="0">
            <a:noAutofit/>
          </a:bodyPr>
          <a:lstStyle/>
          <a:p>
            <a:pPr marL="0" lvl="0" indent="0">
              <a:buNone/>
            </a:pPr>
            <a:r>
              <a:rPr lang="en" sz="1800" b="1" dirty="0"/>
              <a:t>No impact on </a:t>
            </a:r>
            <a:r>
              <a:rPr lang="en-IN" sz="1800" b="1" dirty="0"/>
              <a:t>Existing</a:t>
            </a:r>
            <a:r>
              <a:rPr lang="en" sz="1800" b="1" dirty="0"/>
              <a:t> System</a:t>
            </a:r>
          </a:p>
          <a:p>
            <a:pPr marL="342900" indent="-342900"/>
            <a:r>
              <a:rPr lang="en-IN" dirty="0"/>
              <a:t>There are lot of reports written based on current DB design, so that should not be changed to avoid rewriting the reports.</a:t>
            </a:r>
          </a:p>
          <a:p>
            <a:pPr marL="342900" indent="-342900"/>
            <a:r>
              <a:rPr lang="en-IN" dirty="0"/>
              <a:t>New System will write the data into new table which has very few indexes, so inserts will be fast</a:t>
            </a:r>
          </a:p>
          <a:p>
            <a:pPr marL="342900" indent="-342900"/>
            <a:r>
              <a:rPr lang="en-IN" dirty="0"/>
              <a:t>Asynchronously, data will be written into old tables, to ensure current reports continue to work as is.</a:t>
            </a:r>
          </a:p>
          <a:p>
            <a:pPr marL="342900" indent="-342900"/>
            <a:endParaRPr lang="en-IN" dirty="0"/>
          </a:p>
        </p:txBody>
      </p:sp>
      <p:sp>
        <p:nvSpPr>
          <p:cNvPr id="119" name="Google Shape;119;p19"/>
          <p:cNvSpPr txBox="1">
            <a:spLocks noGrp="1"/>
          </p:cNvSpPr>
          <p:nvPr>
            <p:ph type="title"/>
          </p:nvPr>
        </p:nvSpPr>
        <p:spPr>
          <a:xfrm>
            <a:off x="1037825" y="410698"/>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Appropriate Methodologies</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347150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D8DF-9667-CE4B-917B-36AA3BC51263}"/>
              </a:ext>
            </a:extLst>
          </p:cNvPr>
          <p:cNvSpPr>
            <a:spLocks noGrp="1"/>
          </p:cNvSpPr>
          <p:nvPr>
            <p:ph type="title"/>
          </p:nvPr>
        </p:nvSpPr>
        <p:spPr/>
        <p:txBody>
          <a:bodyPr/>
          <a:lstStyle/>
          <a:p>
            <a:r>
              <a:rPr lang="en-US" dirty="0"/>
              <a:t>Testing the API – Postman Tool</a:t>
            </a:r>
          </a:p>
        </p:txBody>
      </p:sp>
      <p:sp>
        <p:nvSpPr>
          <p:cNvPr id="5" name="Slide Number Placeholder 4">
            <a:extLst>
              <a:ext uri="{FF2B5EF4-FFF2-40B4-BE49-F238E27FC236}">
                <a16:creationId xmlns:a16="http://schemas.microsoft.com/office/drawing/2014/main" id="{377A0242-26C9-E940-8DE1-C273EE997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7E5D785A-615E-394D-B526-6D46AF1BFFF2}"/>
              </a:ext>
            </a:extLst>
          </p:cNvPr>
          <p:cNvPicPr/>
          <p:nvPr/>
        </p:nvPicPr>
        <p:blipFill>
          <a:blip r:embed="rId2"/>
          <a:stretch>
            <a:fillRect/>
          </a:stretch>
        </p:blipFill>
        <p:spPr>
          <a:xfrm>
            <a:off x="1037875" y="1394579"/>
            <a:ext cx="6077138" cy="3202872"/>
          </a:xfrm>
          <a:prstGeom prst="rect">
            <a:avLst/>
          </a:prstGeom>
        </p:spPr>
      </p:pic>
    </p:spTree>
    <p:extLst>
      <p:ext uri="{BB962C8B-B14F-4D97-AF65-F5344CB8AC3E}">
        <p14:creationId xmlns:p14="http://schemas.microsoft.com/office/powerpoint/2010/main" val="1970753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B283-76E7-854F-B7D9-55F0A56F5470}"/>
              </a:ext>
            </a:extLst>
          </p:cNvPr>
          <p:cNvSpPr>
            <a:spLocks noGrp="1"/>
          </p:cNvSpPr>
          <p:nvPr>
            <p:ph type="title"/>
          </p:nvPr>
        </p:nvSpPr>
        <p:spPr>
          <a:xfrm>
            <a:off x="552262" y="573449"/>
            <a:ext cx="7976102" cy="431485"/>
          </a:xfrm>
        </p:spPr>
        <p:txBody>
          <a:bodyPr/>
          <a:lstStyle/>
          <a:p>
            <a:r>
              <a:rPr lang="en-US" dirty="0" err="1"/>
              <a:t>jMeter</a:t>
            </a:r>
            <a:r>
              <a:rPr lang="en-US" dirty="0"/>
              <a:t> – Tool to measure performance</a:t>
            </a:r>
          </a:p>
        </p:txBody>
      </p:sp>
      <p:sp>
        <p:nvSpPr>
          <p:cNvPr id="5" name="Slide Number Placeholder 4">
            <a:extLst>
              <a:ext uri="{FF2B5EF4-FFF2-40B4-BE49-F238E27FC236}">
                <a16:creationId xmlns:a16="http://schemas.microsoft.com/office/drawing/2014/main" id="{DBBA6351-A67D-7446-8259-DE9FC45531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2E4E8BB9-4D69-2A4D-85E6-3E6AB6141117}"/>
              </a:ext>
            </a:extLst>
          </p:cNvPr>
          <p:cNvPicPr/>
          <p:nvPr/>
        </p:nvPicPr>
        <p:blipFill>
          <a:blip r:embed="rId2"/>
          <a:stretch>
            <a:fillRect/>
          </a:stretch>
        </p:blipFill>
        <p:spPr>
          <a:xfrm>
            <a:off x="3401357" y="1248391"/>
            <a:ext cx="5326184" cy="3108543"/>
          </a:xfrm>
          <a:prstGeom prst="rect">
            <a:avLst/>
          </a:prstGeom>
        </p:spPr>
      </p:pic>
      <p:sp>
        <p:nvSpPr>
          <p:cNvPr id="8" name="TextBox 7">
            <a:extLst>
              <a:ext uri="{FF2B5EF4-FFF2-40B4-BE49-F238E27FC236}">
                <a16:creationId xmlns:a16="http://schemas.microsoft.com/office/drawing/2014/main" id="{96E12A1B-2B07-0540-8D90-40AE359D5502}"/>
              </a:ext>
            </a:extLst>
          </p:cNvPr>
          <p:cNvSpPr txBox="1"/>
          <p:nvPr/>
        </p:nvSpPr>
        <p:spPr>
          <a:xfrm>
            <a:off x="353085" y="1248392"/>
            <a:ext cx="2996696" cy="31085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Average Response Time </a:t>
            </a:r>
          </a:p>
          <a:p>
            <a:r>
              <a:rPr lang="en-US" dirty="0"/>
              <a:t>28ms</a:t>
            </a:r>
            <a:endParaRPr lang="en-IN" dirty="0"/>
          </a:p>
          <a:p>
            <a:r>
              <a:rPr lang="en-US" dirty="0"/>
              <a:t> </a:t>
            </a:r>
            <a:endParaRPr lang="en-IN" dirty="0"/>
          </a:p>
          <a:p>
            <a:r>
              <a:rPr lang="en-US" dirty="0"/>
              <a:t>Throughput	:	</a:t>
            </a:r>
          </a:p>
          <a:p>
            <a:r>
              <a:rPr lang="en-US" dirty="0"/>
              <a:t>688 per second </a:t>
            </a:r>
          </a:p>
          <a:p>
            <a:endParaRPr lang="en-US" dirty="0"/>
          </a:p>
          <a:p>
            <a:r>
              <a:rPr lang="en-US" dirty="0"/>
              <a:t>Concurrent users</a:t>
            </a:r>
          </a:p>
          <a:p>
            <a:r>
              <a:rPr lang="en-US" dirty="0"/>
              <a:t>20</a:t>
            </a:r>
            <a:endParaRPr lang="en-IN" dirty="0"/>
          </a:p>
          <a:p>
            <a:r>
              <a:rPr lang="en-US" dirty="0"/>
              <a:t> </a:t>
            </a:r>
            <a:endParaRPr lang="en-IN" dirty="0"/>
          </a:p>
          <a:p>
            <a:r>
              <a:rPr lang="en-US" dirty="0"/>
              <a:t>Error Percentage </a:t>
            </a:r>
          </a:p>
          <a:p>
            <a:r>
              <a:rPr lang="en-US" dirty="0"/>
              <a:t>0</a:t>
            </a:r>
            <a:endParaRPr lang="en-IN" dirty="0"/>
          </a:p>
          <a:p>
            <a:r>
              <a:rPr lang="en-US" dirty="0"/>
              <a:t> </a:t>
            </a:r>
            <a:endParaRPr lang="en-IN" dirty="0"/>
          </a:p>
          <a:p>
            <a:r>
              <a:rPr lang="en-US" dirty="0"/>
              <a:t>Number of requests tested </a:t>
            </a:r>
          </a:p>
          <a:p>
            <a:r>
              <a:rPr lang="en-US" dirty="0"/>
              <a:t>40000</a:t>
            </a:r>
            <a:endParaRPr lang="en-IN" dirty="0"/>
          </a:p>
        </p:txBody>
      </p:sp>
    </p:spTree>
    <p:extLst>
      <p:ext uri="{BB962C8B-B14F-4D97-AF65-F5344CB8AC3E}">
        <p14:creationId xmlns:p14="http://schemas.microsoft.com/office/powerpoint/2010/main" val="46554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6A7EA7-3081-4EA0-9F95-B75AE09DD0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5C55EB10-1841-4766-BDF4-C779A42381C2}"/>
              </a:ext>
            </a:extLst>
          </p:cNvPr>
          <p:cNvSpPr txBox="1"/>
          <p:nvPr/>
        </p:nvSpPr>
        <p:spPr>
          <a:xfrm>
            <a:off x="0" y="495300"/>
            <a:ext cx="9197340" cy="4339650"/>
          </a:xfrm>
          <a:prstGeom prst="rect">
            <a:avLst/>
          </a:prstGeom>
          <a:noFill/>
        </p:spPr>
        <p:txBody>
          <a:bodyPr wrap="square">
            <a:spAutoFit/>
          </a:bodyPr>
          <a:lstStyle/>
          <a:p>
            <a:r>
              <a:rPr lang="en-IN" sz="2800" b="1" i="0" u="none" strike="noStrike" baseline="0" dirty="0">
                <a:solidFill>
                  <a:schemeClr val="accent1"/>
                </a:solidFill>
                <a:latin typeface="Inter-Regular" panose="020B0604020202020204" charset="0"/>
                <a:ea typeface="Inter-Regular" panose="020B0604020202020204" charset="0"/>
              </a:rPr>
              <a:t>CONCLUSION-</a:t>
            </a:r>
            <a:r>
              <a:rPr lang="en-IN" sz="3600" b="1" i="0" u="none" strike="noStrike" baseline="0" dirty="0">
                <a:solidFill>
                  <a:schemeClr val="accent1"/>
                </a:solidFill>
                <a:latin typeface="Inter-Regular" panose="020B0604020202020204" charset="0"/>
                <a:ea typeface="Inter-Regular" panose="020B0604020202020204" charset="0"/>
              </a:rPr>
              <a:t> </a:t>
            </a:r>
          </a:p>
          <a:p>
            <a:pPr marL="285750" indent="-285750">
              <a:buFont typeface="Arial" panose="020B0604020202020204" pitchFamily="34" charset="0"/>
              <a:buChar char="•"/>
            </a:pPr>
            <a:r>
              <a:rPr lang="en-US" sz="1600" b="1" i="0" u="none" strike="noStrike" baseline="0" dirty="0">
                <a:solidFill>
                  <a:srgbClr val="000000"/>
                </a:solidFill>
                <a:latin typeface="Inter-Regular" panose="020B0604020202020204" charset="0"/>
                <a:ea typeface="Inter-Regular" panose="020B0604020202020204" charset="0"/>
              </a:rPr>
              <a:t>In the traditional </a:t>
            </a:r>
            <a:r>
              <a:rPr lang="en-US" sz="1600" b="1" i="0" u="none" strike="noStrike" baseline="0" dirty="0" err="1">
                <a:solidFill>
                  <a:srgbClr val="000000"/>
                </a:solidFill>
                <a:latin typeface="Inter-Regular" panose="020B0604020202020204" charset="0"/>
                <a:ea typeface="Inter-Regular" panose="020B0604020202020204" charset="0"/>
              </a:rPr>
              <a:t>system,whenever</a:t>
            </a:r>
            <a:r>
              <a:rPr lang="en-US" sz="1600" b="1" i="0" u="none" strike="noStrike" baseline="0" dirty="0">
                <a:solidFill>
                  <a:srgbClr val="000000"/>
                </a:solidFill>
                <a:latin typeface="Inter-Regular" panose="020B0604020202020204" charset="0"/>
                <a:ea typeface="Inter-Regular" panose="020B0604020202020204" charset="0"/>
              </a:rPr>
              <a:t> a transaction is performed on account, balance table is locked for the row, so concurrent updates on same account becomes sequential. </a:t>
            </a:r>
          </a:p>
          <a:p>
            <a:pPr marL="285750" indent="-285750">
              <a:buFont typeface="Arial" panose="020B0604020202020204" pitchFamily="34" charset="0"/>
              <a:buChar char="•"/>
            </a:pPr>
            <a:endParaRPr lang="en-US" sz="1600"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sz="1600" b="1" i="0" u="none" strike="noStrike" baseline="0" dirty="0">
                <a:solidFill>
                  <a:srgbClr val="000000"/>
                </a:solidFill>
                <a:latin typeface="Inter-Regular" panose="020B0604020202020204" charset="0"/>
                <a:ea typeface="Inter-Regular" panose="020B0604020202020204" charset="0"/>
              </a:rPr>
              <a:t>For example, if one transaction is taking 200 </a:t>
            </a:r>
            <a:r>
              <a:rPr lang="en-US" sz="1600" b="1" i="0" u="none" strike="noStrike" baseline="0" dirty="0" err="1">
                <a:solidFill>
                  <a:srgbClr val="000000"/>
                </a:solidFill>
                <a:latin typeface="Inter-Regular" panose="020B0604020202020204" charset="0"/>
                <a:ea typeface="Inter-Regular" panose="020B0604020202020204" charset="0"/>
              </a:rPr>
              <a:t>ms.</a:t>
            </a:r>
            <a:r>
              <a:rPr lang="en-US" sz="1600" b="1" i="0" u="none" strike="noStrike" baseline="0" dirty="0">
                <a:solidFill>
                  <a:srgbClr val="000000"/>
                </a:solidFill>
                <a:latin typeface="Inter-Regular" panose="020B0604020202020204" charset="0"/>
                <a:ea typeface="Inter-Regular" panose="020B0604020202020204" charset="0"/>
              </a:rPr>
              <a:t> Only 5 transactions per second can happen on one account.</a:t>
            </a:r>
          </a:p>
          <a:p>
            <a:pPr marL="285750" indent="-285750">
              <a:buFont typeface="Arial" panose="020B0604020202020204" pitchFamily="34" charset="0"/>
              <a:buChar char="•"/>
            </a:pPr>
            <a:endParaRPr lang="en-US" sz="1600"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sz="1600" b="1" i="0" u="none" strike="noStrike" baseline="0" dirty="0">
                <a:solidFill>
                  <a:srgbClr val="000000"/>
                </a:solidFill>
                <a:latin typeface="Inter-Regular" panose="020B0604020202020204" charset="0"/>
                <a:ea typeface="Inter-Regular" panose="020B0604020202020204" charset="0"/>
              </a:rPr>
              <a:t> In new solution there will no locking so one request will not wait for another request. By using in memory database (REDIS) we will be able to process transaction requests concurrently. </a:t>
            </a:r>
          </a:p>
          <a:p>
            <a:pPr marL="285750" indent="-285750">
              <a:buFont typeface="Arial" panose="020B0604020202020204" pitchFamily="34" charset="0"/>
              <a:buChar char="•"/>
            </a:pPr>
            <a:endParaRPr lang="en-US" sz="1600"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sz="1600" b="1" i="0" u="none" strike="noStrike" baseline="0" dirty="0">
                <a:solidFill>
                  <a:srgbClr val="000000"/>
                </a:solidFill>
                <a:latin typeface="Inter-Regular" panose="020B0604020202020204" charset="0"/>
                <a:ea typeface="Inter-Regular" panose="020B0604020202020204" charset="0"/>
              </a:rPr>
              <a:t>Suppose we are now able to process transaction request in 50ms, due to lesser indexes in new transaction table and no lock, 20 requests per second can happen sequentially itself, but because we will be doing concurrent requests, it will be possible to 100 of concurrent requests per second. </a:t>
            </a:r>
          </a:p>
        </p:txBody>
      </p:sp>
    </p:spTree>
    <p:extLst>
      <p:ext uri="{BB962C8B-B14F-4D97-AF65-F5344CB8AC3E}">
        <p14:creationId xmlns:p14="http://schemas.microsoft.com/office/powerpoint/2010/main" val="138718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5" y="1353950"/>
            <a:ext cx="6558032" cy="2204062"/>
          </a:xfrm>
          <a:prstGeom prst="rect">
            <a:avLst/>
          </a:prstGeom>
        </p:spPr>
        <p:txBody>
          <a:bodyPr spcFirstLastPara="1" wrap="square" lIns="0" tIns="0" rIns="0" bIns="0" anchor="t" anchorCtr="0">
            <a:noAutofit/>
          </a:bodyPr>
          <a:lstStyle/>
          <a:p>
            <a:pPr lvl="0" indent="-457200">
              <a:buFont typeface="+mj-lt"/>
              <a:buAutoNum type="arabicPeriod"/>
            </a:pPr>
            <a:r>
              <a:rPr lang="en-IN" dirty="0">
                <a:hlinkClick r:id="rId3"/>
              </a:rPr>
              <a:t>https://redis.io/</a:t>
            </a:r>
            <a:endParaRPr lang="en-US" dirty="0"/>
          </a:p>
          <a:p>
            <a:pPr lvl="0" indent="-457200">
              <a:buFont typeface="+mj-lt"/>
              <a:buAutoNum type="arabicPeriod"/>
            </a:pPr>
            <a:r>
              <a:rPr lang="en-IN" dirty="0">
                <a:hlinkClick r:id="rId4"/>
              </a:rPr>
              <a:t>https://www.business-standard.com/article/economy-policy/digital-payments-rise-at-55-cagr-vy-volume-in-five-years-to-fy20-rbi-data-120101100400_1.html</a:t>
            </a:r>
            <a:endParaRPr lang="en-IN" dirty="0"/>
          </a:p>
          <a:p>
            <a:pPr lvl="0" indent="-457200">
              <a:buFont typeface="+mj-lt"/>
              <a:buAutoNum type="arabicPeriod"/>
            </a:pPr>
            <a:r>
              <a:rPr lang="en-IN" dirty="0">
                <a:hlinkClick r:id="rId5"/>
              </a:rPr>
              <a:t>https://www.investopedia.com/terms/a/accountbalance.asp</a:t>
            </a:r>
            <a:endParaRPr lang="en-IN" dirty="0"/>
          </a:p>
          <a:p>
            <a:pPr lvl="0" indent="-457200">
              <a:buFont typeface="+mj-lt"/>
              <a:buAutoNum type="arabicPeriod"/>
            </a:pPr>
            <a:endParaRPr lang="en-IN" dirty="0"/>
          </a:p>
          <a:p>
            <a:pPr lvl="0" indent="-457200">
              <a:buFont typeface="+mj-lt"/>
              <a:buAutoNum type="arabicPeriod"/>
            </a:pPr>
            <a:endParaRPr lang="en-IN" dirty="0"/>
          </a:p>
        </p:txBody>
      </p:sp>
      <p:sp>
        <p:nvSpPr>
          <p:cNvPr id="119" name="Google Shape;119;p19"/>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References</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61290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255EC-CC4F-4225-B1F7-9DB96B4420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extBox 4">
            <a:extLst>
              <a:ext uri="{FF2B5EF4-FFF2-40B4-BE49-F238E27FC236}">
                <a16:creationId xmlns:a16="http://schemas.microsoft.com/office/drawing/2014/main" id="{76C826A3-E125-450D-A2CD-FD795D0A3EA9}"/>
              </a:ext>
            </a:extLst>
          </p:cNvPr>
          <p:cNvSpPr txBox="1"/>
          <p:nvPr/>
        </p:nvSpPr>
        <p:spPr>
          <a:xfrm>
            <a:off x="267116" y="311408"/>
            <a:ext cx="8251984" cy="4708981"/>
          </a:xfrm>
          <a:prstGeom prst="rect">
            <a:avLst/>
          </a:prstGeom>
          <a:noFill/>
        </p:spPr>
        <p:txBody>
          <a:bodyPr wrap="square">
            <a:spAutoFit/>
          </a:bodyPr>
          <a:lstStyle/>
          <a:p>
            <a:r>
              <a:rPr lang="en-US" sz="2400" b="1" i="0" u="none" strike="noStrike" baseline="0" dirty="0">
                <a:solidFill>
                  <a:schemeClr val="accent1"/>
                </a:solidFill>
                <a:latin typeface="Inter-Regular" panose="020B0604020202020204" charset="0"/>
                <a:ea typeface="Inter-Regular" panose="020B0604020202020204" charset="0"/>
              </a:rPr>
              <a:t>Abstract-</a:t>
            </a:r>
          </a:p>
          <a:p>
            <a:endParaRPr lang="en-US" sz="2400" b="1" i="0" u="none" strike="noStrike" baseline="0" dirty="0">
              <a:solidFill>
                <a:schemeClr val="accent1"/>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b="1" i="0" u="none" strike="noStrike" baseline="0" dirty="0">
                <a:solidFill>
                  <a:srgbClr val="000000"/>
                </a:solidFill>
                <a:latin typeface="Inter-Regular" panose="020B0604020202020204" charset="0"/>
                <a:ea typeface="Inter-Regular" panose="020B0604020202020204" charset="0"/>
              </a:rPr>
              <a:t>The traditional balance management system which uses RDMS, maintains the account balance in one table where key of the table is account number. Whenever a debit or credit is performed, the balance in this table is updated for the account. As banks cannot allow the withdrawal amount more than the balance only one transaction is allowed on one account at a point of time.</a:t>
            </a:r>
          </a:p>
          <a:p>
            <a:pPr marL="285750" indent="-285750">
              <a:buFont typeface="Arial" panose="020B0604020202020204" pitchFamily="34" charset="0"/>
              <a:buChar char="•"/>
            </a:pPr>
            <a:endParaRPr lang="en-US"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b="1" i="0" u="none" strike="noStrike" baseline="0" dirty="0">
                <a:solidFill>
                  <a:srgbClr val="000000"/>
                </a:solidFill>
                <a:latin typeface="Inter-Regular" panose="020B0604020202020204" charset="0"/>
                <a:ea typeface="Inter-Regular" panose="020B0604020202020204" charset="0"/>
              </a:rPr>
              <a:t> However there are many accounts in banks which require multiple transactions at same time. In other words concurrency requirement is very high for some accounts. In memory processing is always faster than write to the disk.</a:t>
            </a:r>
          </a:p>
          <a:p>
            <a:pPr marL="285750" indent="-285750">
              <a:buFont typeface="Arial" panose="020B0604020202020204" pitchFamily="34" charset="0"/>
              <a:buChar char="•"/>
            </a:pPr>
            <a:endParaRPr lang="en-US"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b="1" i="0" u="none" strike="noStrike" baseline="0" dirty="0">
                <a:solidFill>
                  <a:srgbClr val="000000"/>
                </a:solidFill>
                <a:latin typeface="Inter-Regular" panose="020B0604020202020204" charset="0"/>
                <a:ea typeface="Inter-Regular" panose="020B0604020202020204" charset="0"/>
              </a:rPr>
              <a:t> So we need a solution which can utilize power of in memory transactions as well as safe guard bank by not losing the data in case of any failure. </a:t>
            </a:r>
          </a:p>
          <a:p>
            <a:pPr marL="285750" indent="-285750">
              <a:buFont typeface="Arial" panose="020B0604020202020204" pitchFamily="34" charset="0"/>
              <a:buChar char="•"/>
            </a:pPr>
            <a:endParaRPr lang="en-US"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b="1" i="0" u="none" strike="noStrike" baseline="0" dirty="0">
                <a:solidFill>
                  <a:srgbClr val="000000"/>
                </a:solidFill>
                <a:latin typeface="Inter-Regular" panose="020B0604020202020204" charset="0"/>
                <a:ea typeface="Inter-Regular" panose="020B0604020202020204" charset="0"/>
              </a:rPr>
              <a:t>REDIS is key value in-memory datastore, so in the new solution we will maintain the account balance in REDIS, so the concurrent transactions can happen very fast.</a:t>
            </a:r>
          </a:p>
          <a:p>
            <a:pPr marL="285750" indent="-285750">
              <a:buFont typeface="Arial" panose="020B0604020202020204" pitchFamily="34" charset="0"/>
              <a:buChar char="•"/>
            </a:pPr>
            <a:endParaRPr lang="en-US" b="1" i="0" u="none" strike="noStrike" baseline="0" dirty="0">
              <a:solidFill>
                <a:srgbClr val="000000"/>
              </a:solidFill>
              <a:latin typeface="Inter-Regular" panose="020B0604020202020204" charset="0"/>
              <a:ea typeface="Inter-Regular" panose="020B0604020202020204" charset="0"/>
            </a:endParaRPr>
          </a:p>
          <a:p>
            <a:pPr marL="285750" indent="-285750">
              <a:buFont typeface="Arial" panose="020B0604020202020204" pitchFamily="34" charset="0"/>
              <a:buChar char="•"/>
            </a:pPr>
            <a:r>
              <a:rPr lang="en-US" b="1" i="0" u="none" strike="noStrike" baseline="0" dirty="0">
                <a:solidFill>
                  <a:srgbClr val="000000"/>
                </a:solidFill>
                <a:latin typeface="Inter-Regular" panose="020B0604020202020204" charset="0"/>
                <a:ea typeface="Inter-Regular" panose="020B0604020202020204" charset="0"/>
              </a:rPr>
              <a:t> New System will write the data into new table which has very few indexes, so inserts will be fast. </a:t>
            </a:r>
            <a:endParaRPr lang="en-IN" b="1" dirty="0">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336886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837B-436D-49CC-875F-349DFD2F809B}"/>
              </a:ext>
            </a:extLst>
          </p:cNvPr>
          <p:cNvSpPr>
            <a:spLocks noGrp="1"/>
          </p:cNvSpPr>
          <p:nvPr>
            <p:ph type="ctrTitle"/>
          </p:nvPr>
        </p:nvSpPr>
        <p:spPr>
          <a:xfrm>
            <a:off x="1327435" y="1464330"/>
            <a:ext cx="7068300" cy="1818600"/>
          </a:xfrm>
        </p:spPr>
        <p:txBody>
          <a:bodyPr/>
          <a:lstStyle/>
          <a:p>
            <a:br>
              <a:rPr lang="en-US" dirty="0"/>
            </a:br>
            <a:r>
              <a:rPr lang="en-US" dirty="0"/>
              <a:t>THANK YOU!</a:t>
            </a:r>
            <a:br>
              <a:rPr lang="en-US" dirty="0"/>
            </a:br>
            <a:endParaRPr lang="en-IN" dirty="0"/>
          </a:p>
        </p:txBody>
      </p:sp>
    </p:spTree>
    <p:extLst>
      <p:ext uri="{BB962C8B-B14F-4D97-AF65-F5344CB8AC3E}">
        <p14:creationId xmlns:p14="http://schemas.microsoft.com/office/powerpoint/2010/main" val="214015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63" name="Google Shape;63;p13"/>
          <p:cNvSpPr txBox="1">
            <a:spLocks noGrp="1"/>
          </p:cNvSpPr>
          <p:nvPr>
            <p:ph type="body" idx="2"/>
          </p:nvPr>
        </p:nvSpPr>
        <p:spPr>
          <a:xfrm>
            <a:off x="4803623" y="1351540"/>
            <a:ext cx="3302400" cy="3155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dirty="0"/>
              <a:t>	Now</a:t>
            </a:r>
            <a:endParaRPr sz="1400" dirty="0"/>
          </a:p>
          <a:p>
            <a:pPr marL="0" lvl="0" indent="0" algn="l" rtl="0">
              <a:spcBef>
                <a:spcPts val="600"/>
              </a:spcBef>
              <a:spcAft>
                <a:spcPts val="0"/>
              </a:spcAft>
              <a:buNone/>
            </a:pPr>
            <a:r>
              <a:rPr lang="en-US" sz="1400" dirty="0"/>
              <a:t>Most of payments done using digital channels like Mobile Apps / Internet banking</a:t>
            </a:r>
          </a:p>
          <a:p>
            <a:pPr marL="0" lvl="0" indent="0" algn="l" rtl="0">
              <a:spcBef>
                <a:spcPts val="600"/>
              </a:spcBef>
              <a:spcAft>
                <a:spcPts val="0"/>
              </a:spcAft>
              <a:buNone/>
            </a:pPr>
            <a:endParaRPr sz="1400" dirty="0"/>
          </a:p>
          <a:p>
            <a:pPr marL="0" lvl="0" indent="0">
              <a:buClr>
                <a:schemeClr val="dk1"/>
              </a:buClr>
              <a:buSzPts val="1100"/>
              <a:buNone/>
            </a:pPr>
            <a:r>
              <a:rPr lang="en-IN" sz="1400" dirty="0"/>
              <a:t>Volumes of payments is very high</a:t>
            </a:r>
          </a:p>
          <a:p>
            <a:pPr marL="0" lvl="0" indent="0">
              <a:buClr>
                <a:schemeClr val="dk1"/>
              </a:buClr>
              <a:buSzPts val="1100"/>
              <a:buNone/>
            </a:pPr>
            <a:endParaRPr lang="en-IN" sz="1400" dirty="0"/>
          </a:p>
          <a:p>
            <a:pPr marL="0" indent="0">
              <a:buClr>
                <a:schemeClr val="dk1"/>
              </a:buClr>
              <a:buSzPts val="1100"/>
              <a:buNone/>
            </a:pPr>
            <a:r>
              <a:rPr lang="en-IN" sz="1400" dirty="0"/>
              <a:t>Mobile phones has made customers also as users of banking / payment system</a:t>
            </a:r>
            <a:r>
              <a:rPr lang="en-IN" sz="1200" b="1" dirty="0"/>
              <a:t>.</a:t>
            </a:r>
            <a:endParaRPr sz="1200" b="1" dirty="0"/>
          </a:p>
        </p:txBody>
      </p:sp>
      <p:sp>
        <p:nvSpPr>
          <p:cNvPr id="64" name="Google Shape;64;p13"/>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b="1" dirty="0"/>
              <a:t>	Earlier</a:t>
            </a:r>
            <a:endParaRPr sz="1400" dirty="0"/>
          </a:p>
          <a:p>
            <a:pPr marL="0" lvl="0" indent="0" algn="l" rtl="0">
              <a:spcBef>
                <a:spcPts val="600"/>
              </a:spcBef>
              <a:spcAft>
                <a:spcPts val="0"/>
              </a:spcAft>
              <a:buClr>
                <a:schemeClr val="dk1"/>
              </a:buClr>
              <a:buSzPts val="1100"/>
              <a:buFont typeface="Arial"/>
              <a:buNone/>
            </a:pPr>
            <a:r>
              <a:rPr lang="en-US" sz="1400" dirty="0"/>
              <a:t>Most of payments done using cash / cheque / demand draft</a:t>
            </a:r>
            <a:endParaRPr sz="1400" dirty="0"/>
          </a:p>
          <a:p>
            <a:pPr marL="0" lvl="0" indent="0" algn="l" rtl="0">
              <a:spcBef>
                <a:spcPts val="600"/>
              </a:spcBef>
              <a:spcAft>
                <a:spcPts val="0"/>
              </a:spcAft>
              <a:buClr>
                <a:schemeClr val="dk1"/>
              </a:buClr>
              <a:buSzPts val="1100"/>
              <a:buFont typeface="Arial"/>
              <a:buNone/>
            </a:pPr>
            <a:endParaRPr lang="en-IN" sz="1400" dirty="0"/>
          </a:p>
          <a:p>
            <a:pPr marL="0" lvl="0" indent="0" algn="l" rtl="0">
              <a:spcBef>
                <a:spcPts val="600"/>
              </a:spcBef>
              <a:spcAft>
                <a:spcPts val="0"/>
              </a:spcAft>
              <a:buClr>
                <a:schemeClr val="dk1"/>
              </a:buClr>
              <a:buSzPts val="1100"/>
              <a:buFont typeface="Arial"/>
              <a:buNone/>
            </a:pPr>
            <a:r>
              <a:rPr lang="en-IN" sz="1400" dirty="0"/>
              <a:t>Volumes of payments was very less.</a:t>
            </a:r>
          </a:p>
          <a:p>
            <a:pPr marL="0" lvl="0" indent="0" algn="l" rtl="0">
              <a:spcBef>
                <a:spcPts val="600"/>
              </a:spcBef>
              <a:spcAft>
                <a:spcPts val="0"/>
              </a:spcAft>
              <a:buClr>
                <a:schemeClr val="dk1"/>
              </a:buClr>
              <a:buSzPts val="1100"/>
              <a:buFont typeface="Arial"/>
              <a:buNone/>
            </a:pPr>
            <a:endParaRPr lang="en-IN" sz="1400" dirty="0"/>
          </a:p>
          <a:p>
            <a:pPr marL="0" lvl="0" indent="0" algn="l" rtl="0">
              <a:spcBef>
                <a:spcPts val="600"/>
              </a:spcBef>
              <a:spcAft>
                <a:spcPts val="0"/>
              </a:spcAft>
              <a:buClr>
                <a:schemeClr val="dk1"/>
              </a:buClr>
              <a:buSzPts val="1100"/>
              <a:buFont typeface="Arial"/>
              <a:buNone/>
            </a:pPr>
            <a:r>
              <a:rPr lang="en-IN" sz="1400" dirty="0"/>
              <a:t>System mainly used by bank employees in branches</a:t>
            </a:r>
            <a:endParaRPr lang="en-IN" sz="2400" dirty="0"/>
          </a:p>
        </p:txBody>
      </p:sp>
      <p:sp>
        <p:nvSpPr>
          <p:cNvPr id="65" name="Google Shape;65;p13"/>
          <p:cNvSpPr txBox="1">
            <a:spLocks noGrp="1"/>
          </p:cNvSpPr>
          <p:nvPr>
            <p:ph type="body" idx="2"/>
          </p:nvPr>
        </p:nvSpPr>
        <p:spPr>
          <a:xfrm>
            <a:off x="946410" y="4291250"/>
            <a:ext cx="7068300" cy="67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b="1" dirty="0">
                <a:solidFill>
                  <a:schemeClr val="tx1"/>
                </a:solidFill>
              </a:rPr>
              <a:t>The traditional legacy applications based on simple CRUD operations in RDBMS are either not able to scale to meet the rapid increase in volume of digital payments or become costly in terms of hardware, infrastructure or operations.</a:t>
            </a:r>
          </a:p>
          <a:p>
            <a:pPr marL="0" lvl="0" indent="0" algn="l" rtl="0">
              <a:spcBef>
                <a:spcPts val="0"/>
              </a:spcBef>
              <a:spcAft>
                <a:spcPts val="0"/>
              </a:spcAft>
              <a:buClr>
                <a:schemeClr val="dk1"/>
              </a:buClr>
              <a:buSzPts val="1100"/>
              <a:buFont typeface="Arial"/>
              <a:buNone/>
            </a:pPr>
            <a:endParaRPr sz="1400" dirty="0">
              <a:solidFill>
                <a:schemeClr val="accent2"/>
              </a:solidFill>
            </a:endParaRPr>
          </a:p>
          <a:p>
            <a:pPr marL="0" lvl="0" indent="0" algn="l" rtl="0">
              <a:spcBef>
                <a:spcPts val="0"/>
              </a:spcBef>
              <a:spcAft>
                <a:spcPts val="0"/>
              </a:spcAft>
              <a:buNone/>
            </a:pPr>
            <a:endParaRPr sz="1200" dirty="0">
              <a:solidFill>
                <a:schemeClr val="accent2"/>
              </a:solidFill>
            </a:endParaRP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267116" y="1353950"/>
            <a:ext cx="8808304" cy="391147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dirty="0"/>
              <a:t>Concurrent Transactions-</a:t>
            </a:r>
            <a:endParaRPr b="1" u="sng" dirty="0"/>
          </a:p>
          <a:p>
            <a:pPr marL="342900" indent="-342900"/>
            <a:r>
              <a:rPr lang="en" dirty="0"/>
              <a:t>Let us take the example of Google Pay Reward Account with ICICI or HDFC Bank.</a:t>
            </a:r>
          </a:p>
          <a:p>
            <a:pPr marL="342900" indent="-342900"/>
            <a:r>
              <a:rPr lang="en" dirty="0"/>
              <a:t>In one second, the number of debits happening to Reward account may be in </a:t>
            </a:r>
            <a:r>
              <a:rPr lang="en-IN" dirty="0"/>
              <a:t>hundreds.</a:t>
            </a:r>
            <a:endParaRPr lang="en" dirty="0"/>
          </a:p>
          <a:p>
            <a:pPr marL="342900" indent="-342900"/>
            <a:r>
              <a:rPr lang="en" dirty="0"/>
              <a:t>To ensure account does not go into negative balance, traditional method of updating the database requires locking and updating the row in the database with every transaction. This becomes the real bottleneck  .</a:t>
            </a:r>
            <a:endParaRPr dirty="0"/>
          </a:p>
        </p:txBody>
      </p:sp>
      <p:sp>
        <p:nvSpPr>
          <p:cNvPr id="119" name="Google Shape;119;p19"/>
          <p:cNvSpPr txBox="1">
            <a:spLocks noGrp="1"/>
          </p:cNvSpPr>
          <p:nvPr>
            <p:ph type="title"/>
          </p:nvPr>
        </p:nvSpPr>
        <p:spPr>
          <a:xfrm>
            <a:off x="267116" y="63785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831374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457200" y="1353950"/>
            <a:ext cx="7138657" cy="22040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dirty="0"/>
              <a:t>Response Time-</a:t>
            </a:r>
            <a:endParaRPr b="1" u="sng" dirty="0"/>
          </a:p>
          <a:p>
            <a:pPr marL="0" lvl="0" indent="0" algn="l" rtl="0">
              <a:spcBef>
                <a:spcPts val="600"/>
              </a:spcBef>
              <a:spcAft>
                <a:spcPts val="0"/>
              </a:spcAft>
              <a:buNone/>
            </a:pPr>
            <a:r>
              <a:rPr lang="en" dirty="0"/>
              <a:t>The time required to update the balance table and insert into transaction and other reporting table for every transaction during withdrawal or deposit has kept on increasing due to volumes, and it has reached the maximum acceptable limit.</a:t>
            </a:r>
          </a:p>
        </p:txBody>
      </p:sp>
      <p:sp>
        <p:nvSpPr>
          <p:cNvPr id="119" name="Google Shape;119;p19"/>
          <p:cNvSpPr txBox="1">
            <a:spLocks noGrp="1"/>
          </p:cNvSpPr>
          <p:nvPr>
            <p:ph type="title"/>
          </p:nvPr>
        </p:nvSpPr>
        <p:spPr>
          <a:xfrm>
            <a:off x="382555" y="51596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Problem Statement-</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71372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5" y="1034973"/>
            <a:ext cx="6558032" cy="2204062"/>
          </a:xfrm>
          <a:prstGeom prst="rect">
            <a:avLst/>
          </a:prstGeom>
        </p:spPr>
        <p:txBody>
          <a:bodyPr spcFirstLastPara="1" wrap="square" lIns="0" tIns="0" rIns="0" bIns="0" anchor="t" anchorCtr="0">
            <a:noAutofit/>
          </a:bodyPr>
          <a:lstStyle/>
          <a:p>
            <a:pPr marL="342900" indent="-342900"/>
            <a:r>
              <a:rPr lang="en-US" dirty="0"/>
              <a:t>A solution, which provides extremely efficient processing of withdrawal or deposit of funds with a low response time and high concurrency.</a:t>
            </a:r>
          </a:p>
          <a:p>
            <a:pPr marL="0" lvl="0" indent="0" algn="l" rtl="0">
              <a:spcBef>
                <a:spcPts val="600"/>
              </a:spcBef>
              <a:spcAft>
                <a:spcPts val="0"/>
              </a:spcAft>
              <a:buNone/>
            </a:pPr>
            <a:endParaRPr lang="en-US" dirty="0"/>
          </a:p>
          <a:p>
            <a:pPr marL="342900" indent="-342900"/>
            <a:r>
              <a:rPr lang="en-US" dirty="0"/>
              <a:t>The new solution should be deployable in production along with existing solution without much changes in existing solution to minimize the impact.</a:t>
            </a:r>
            <a:endParaRPr dirty="0"/>
          </a:p>
        </p:txBody>
      </p:sp>
      <p:sp>
        <p:nvSpPr>
          <p:cNvPr id="119" name="Google Shape;119;p19"/>
          <p:cNvSpPr txBox="1">
            <a:spLocks noGrp="1"/>
          </p:cNvSpPr>
          <p:nvPr>
            <p:ph type="title"/>
          </p:nvPr>
        </p:nvSpPr>
        <p:spPr>
          <a:xfrm>
            <a:off x="1037825" y="474493"/>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u="sng" dirty="0"/>
              <a:t>Objective</a:t>
            </a:r>
            <a:endParaRPr u="sng"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75640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9"/>
          <p:cNvSpPr txBox="1">
            <a:spLocks noGrp="1"/>
          </p:cNvSpPr>
          <p:nvPr>
            <p:ph type="title"/>
          </p:nvPr>
        </p:nvSpPr>
        <p:spPr>
          <a:xfrm>
            <a:off x="1048508" y="379282"/>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a:t>Existing System Architecture</a:t>
            </a:r>
            <a:endParaRPr sz="2800"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Rounded Rectangle 3">
            <a:extLst>
              <a:ext uri="{FF2B5EF4-FFF2-40B4-BE49-F238E27FC236}">
                <a16:creationId xmlns:a16="http://schemas.microsoft.com/office/drawing/2014/main" id="{7B836B7C-6F51-CA46-AF0D-EB38DF3CB38C}"/>
              </a:ext>
            </a:extLst>
          </p:cNvPr>
          <p:cNvSpPr/>
          <p:nvPr/>
        </p:nvSpPr>
        <p:spPr>
          <a:xfrm>
            <a:off x="525099" y="1376127"/>
            <a:ext cx="2196835"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Receive Debit Request</a:t>
            </a:r>
          </a:p>
        </p:txBody>
      </p:sp>
      <p:sp>
        <p:nvSpPr>
          <p:cNvPr id="8" name="Rounded Rectangle 7">
            <a:extLst>
              <a:ext uri="{FF2B5EF4-FFF2-40B4-BE49-F238E27FC236}">
                <a16:creationId xmlns:a16="http://schemas.microsoft.com/office/drawing/2014/main" id="{4DA46D63-BA44-9746-A115-7AE4B7DE7A9F}"/>
              </a:ext>
            </a:extLst>
          </p:cNvPr>
          <p:cNvSpPr/>
          <p:nvPr/>
        </p:nvSpPr>
        <p:spPr>
          <a:xfrm>
            <a:off x="525099" y="2053627"/>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Load Account From Database</a:t>
            </a:r>
          </a:p>
        </p:txBody>
      </p:sp>
      <p:cxnSp>
        <p:nvCxnSpPr>
          <p:cNvPr id="6" name="Straight Arrow Connector 5">
            <a:extLst>
              <a:ext uri="{FF2B5EF4-FFF2-40B4-BE49-F238E27FC236}">
                <a16:creationId xmlns:a16="http://schemas.microsoft.com/office/drawing/2014/main" id="{559B0C81-DB76-0648-8E27-26307611D536}"/>
              </a:ext>
            </a:extLst>
          </p:cNvPr>
          <p:cNvCxnSpPr>
            <a:cxnSpLocks/>
            <a:stCxn id="4" idx="2"/>
            <a:endCxn id="8" idx="0"/>
          </p:cNvCxnSpPr>
          <p:nvPr/>
        </p:nvCxnSpPr>
        <p:spPr>
          <a:xfrm>
            <a:off x="1623517" y="1683945"/>
            <a:ext cx="0" cy="36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an 6">
            <a:extLst>
              <a:ext uri="{FF2B5EF4-FFF2-40B4-BE49-F238E27FC236}">
                <a16:creationId xmlns:a16="http://schemas.microsoft.com/office/drawing/2014/main" id="{7EBE59D8-D9A1-0A4C-8FF3-086F27CB8E7C}"/>
              </a:ext>
            </a:extLst>
          </p:cNvPr>
          <p:cNvSpPr/>
          <p:nvPr/>
        </p:nvSpPr>
        <p:spPr>
          <a:xfrm>
            <a:off x="3296829" y="2053627"/>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2" name="Straight Arrow Connector 11">
            <a:extLst>
              <a:ext uri="{FF2B5EF4-FFF2-40B4-BE49-F238E27FC236}">
                <a16:creationId xmlns:a16="http://schemas.microsoft.com/office/drawing/2014/main" id="{D3A356A2-1DF2-4446-B586-EE21F1C8A154}"/>
              </a:ext>
            </a:extLst>
          </p:cNvPr>
          <p:cNvCxnSpPr>
            <a:cxnSpLocks/>
            <a:stCxn id="7" idx="2"/>
            <a:endCxn id="8" idx="3"/>
          </p:cNvCxnSpPr>
          <p:nvPr/>
        </p:nvCxnSpPr>
        <p:spPr>
          <a:xfrm flipH="1">
            <a:off x="2721935" y="2207536"/>
            <a:ext cx="57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560DFF-23E0-4345-B911-B896E9CBC96E}"/>
              </a:ext>
            </a:extLst>
          </p:cNvPr>
          <p:cNvCxnSpPr>
            <a:cxnSpLocks/>
            <a:stCxn id="8" idx="2"/>
            <a:endCxn id="28" idx="0"/>
          </p:cNvCxnSpPr>
          <p:nvPr/>
        </p:nvCxnSpPr>
        <p:spPr>
          <a:xfrm flipH="1">
            <a:off x="1623516" y="2361445"/>
            <a:ext cx="1" cy="370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38BC510D-B3CF-2444-B236-B92D47942920}"/>
              </a:ext>
            </a:extLst>
          </p:cNvPr>
          <p:cNvSpPr/>
          <p:nvPr/>
        </p:nvSpPr>
        <p:spPr>
          <a:xfrm>
            <a:off x="525098" y="3409387"/>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Process Debit </a:t>
            </a:r>
          </a:p>
        </p:txBody>
      </p:sp>
      <p:sp>
        <p:nvSpPr>
          <p:cNvPr id="28" name="Rounded Rectangle 27">
            <a:extLst>
              <a:ext uri="{FF2B5EF4-FFF2-40B4-BE49-F238E27FC236}">
                <a16:creationId xmlns:a16="http://schemas.microsoft.com/office/drawing/2014/main" id="{C61DF535-3A61-9C4D-9520-4D31129276E5}"/>
              </a:ext>
            </a:extLst>
          </p:cNvPr>
          <p:cNvSpPr/>
          <p:nvPr/>
        </p:nvSpPr>
        <p:spPr>
          <a:xfrm>
            <a:off x="525098" y="2731887"/>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Lock Account Balance Row</a:t>
            </a:r>
          </a:p>
        </p:txBody>
      </p:sp>
      <p:cxnSp>
        <p:nvCxnSpPr>
          <p:cNvPr id="34" name="Straight Arrow Connector 33">
            <a:extLst>
              <a:ext uri="{FF2B5EF4-FFF2-40B4-BE49-F238E27FC236}">
                <a16:creationId xmlns:a16="http://schemas.microsoft.com/office/drawing/2014/main" id="{338EC421-D142-A645-8318-755669C88398}"/>
              </a:ext>
            </a:extLst>
          </p:cNvPr>
          <p:cNvCxnSpPr>
            <a:cxnSpLocks/>
            <a:stCxn id="28" idx="2"/>
            <a:endCxn id="24" idx="0"/>
          </p:cNvCxnSpPr>
          <p:nvPr/>
        </p:nvCxnSpPr>
        <p:spPr>
          <a:xfrm>
            <a:off x="1623516" y="3039705"/>
            <a:ext cx="0" cy="36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n 36">
            <a:extLst>
              <a:ext uri="{FF2B5EF4-FFF2-40B4-BE49-F238E27FC236}">
                <a16:creationId xmlns:a16="http://schemas.microsoft.com/office/drawing/2014/main" id="{D261C637-8B49-A544-9D46-C74AC6F0D865}"/>
              </a:ext>
            </a:extLst>
          </p:cNvPr>
          <p:cNvSpPr/>
          <p:nvPr/>
        </p:nvSpPr>
        <p:spPr>
          <a:xfrm>
            <a:off x="3303408" y="2732904"/>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8" name="Straight Arrow Connector 37">
            <a:extLst>
              <a:ext uri="{FF2B5EF4-FFF2-40B4-BE49-F238E27FC236}">
                <a16:creationId xmlns:a16="http://schemas.microsoft.com/office/drawing/2014/main" id="{52FBBAD2-C954-464D-9167-543E47684237}"/>
              </a:ext>
            </a:extLst>
          </p:cNvPr>
          <p:cNvCxnSpPr>
            <a:cxnSpLocks/>
            <a:stCxn id="28" idx="3"/>
            <a:endCxn id="37" idx="2"/>
          </p:cNvCxnSpPr>
          <p:nvPr/>
        </p:nvCxnSpPr>
        <p:spPr>
          <a:xfrm>
            <a:off x="2721934" y="2885796"/>
            <a:ext cx="581474" cy="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an 40">
            <a:extLst>
              <a:ext uri="{FF2B5EF4-FFF2-40B4-BE49-F238E27FC236}">
                <a16:creationId xmlns:a16="http://schemas.microsoft.com/office/drawing/2014/main" id="{53A66F6B-0E65-6642-9A50-D099DD0276F0}"/>
              </a:ext>
            </a:extLst>
          </p:cNvPr>
          <p:cNvSpPr/>
          <p:nvPr/>
        </p:nvSpPr>
        <p:spPr>
          <a:xfrm>
            <a:off x="3303408" y="4086887"/>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 name="Rounded Rectangle 41">
            <a:extLst>
              <a:ext uri="{FF2B5EF4-FFF2-40B4-BE49-F238E27FC236}">
                <a16:creationId xmlns:a16="http://schemas.microsoft.com/office/drawing/2014/main" id="{7A86069E-44B3-8E4E-A82A-A15D6513F3D0}"/>
              </a:ext>
            </a:extLst>
          </p:cNvPr>
          <p:cNvSpPr/>
          <p:nvPr/>
        </p:nvSpPr>
        <p:spPr>
          <a:xfrm>
            <a:off x="525098" y="4086887"/>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Update the Balance</a:t>
            </a:r>
          </a:p>
        </p:txBody>
      </p:sp>
      <p:cxnSp>
        <p:nvCxnSpPr>
          <p:cNvPr id="43" name="Straight Arrow Connector 42">
            <a:extLst>
              <a:ext uri="{FF2B5EF4-FFF2-40B4-BE49-F238E27FC236}">
                <a16:creationId xmlns:a16="http://schemas.microsoft.com/office/drawing/2014/main" id="{17C2E2B7-9589-A64A-86BC-7E22F8F8B67B}"/>
              </a:ext>
            </a:extLst>
          </p:cNvPr>
          <p:cNvCxnSpPr>
            <a:cxnSpLocks/>
            <a:stCxn id="24" idx="2"/>
            <a:endCxn id="42" idx="0"/>
          </p:cNvCxnSpPr>
          <p:nvPr/>
        </p:nvCxnSpPr>
        <p:spPr>
          <a:xfrm>
            <a:off x="1623516" y="3717205"/>
            <a:ext cx="0" cy="36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14ECA8-2D86-7F48-9EFF-0D954414C438}"/>
              </a:ext>
            </a:extLst>
          </p:cNvPr>
          <p:cNvCxnSpPr>
            <a:cxnSpLocks/>
            <a:stCxn id="42" idx="3"/>
            <a:endCxn id="41" idx="2"/>
          </p:cNvCxnSpPr>
          <p:nvPr/>
        </p:nvCxnSpPr>
        <p:spPr>
          <a:xfrm>
            <a:off x="2721934" y="4240796"/>
            <a:ext cx="581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291C541A-C26F-5C49-B547-02F341D12C9E}"/>
              </a:ext>
            </a:extLst>
          </p:cNvPr>
          <p:cNvSpPr/>
          <p:nvPr/>
        </p:nvSpPr>
        <p:spPr>
          <a:xfrm>
            <a:off x="525098" y="4640342"/>
            <a:ext cx="2196836"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Insert Transaction</a:t>
            </a:r>
          </a:p>
        </p:txBody>
      </p:sp>
      <p:sp>
        <p:nvSpPr>
          <p:cNvPr id="52" name="Can 51">
            <a:extLst>
              <a:ext uri="{FF2B5EF4-FFF2-40B4-BE49-F238E27FC236}">
                <a16:creationId xmlns:a16="http://schemas.microsoft.com/office/drawing/2014/main" id="{EDA54F8F-1C82-8340-A0FE-3D791323A75F}"/>
              </a:ext>
            </a:extLst>
          </p:cNvPr>
          <p:cNvSpPr/>
          <p:nvPr/>
        </p:nvSpPr>
        <p:spPr>
          <a:xfrm>
            <a:off x="3296829" y="4644161"/>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3" name="Straight Arrow Connector 52">
            <a:extLst>
              <a:ext uri="{FF2B5EF4-FFF2-40B4-BE49-F238E27FC236}">
                <a16:creationId xmlns:a16="http://schemas.microsoft.com/office/drawing/2014/main" id="{194EA663-3EFD-FC4D-9431-33AA968A9A20}"/>
              </a:ext>
            </a:extLst>
          </p:cNvPr>
          <p:cNvCxnSpPr>
            <a:cxnSpLocks/>
            <a:stCxn id="51" idx="3"/>
            <a:endCxn id="52" idx="2"/>
          </p:cNvCxnSpPr>
          <p:nvPr/>
        </p:nvCxnSpPr>
        <p:spPr>
          <a:xfrm>
            <a:off x="2721934" y="4794251"/>
            <a:ext cx="574895" cy="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55C5176-2907-C54F-B5A5-E19B13D4EDC7}"/>
              </a:ext>
            </a:extLst>
          </p:cNvPr>
          <p:cNvSpPr/>
          <p:nvPr/>
        </p:nvSpPr>
        <p:spPr>
          <a:xfrm>
            <a:off x="5043961" y="1376127"/>
            <a:ext cx="2796337" cy="3078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Receive Balance Or Statement Inquiry</a:t>
            </a:r>
          </a:p>
        </p:txBody>
      </p:sp>
      <p:sp>
        <p:nvSpPr>
          <p:cNvPr id="57" name="Can 56">
            <a:extLst>
              <a:ext uri="{FF2B5EF4-FFF2-40B4-BE49-F238E27FC236}">
                <a16:creationId xmlns:a16="http://schemas.microsoft.com/office/drawing/2014/main" id="{3B93E9AC-8AC1-704E-AE04-19E1931005C8}"/>
              </a:ext>
            </a:extLst>
          </p:cNvPr>
          <p:cNvSpPr/>
          <p:nvPr/>
        </p:nvSpPr>
        <p:spPr>
          <a:xfrm>
            <a:off x="4208557" y="2482095"/>
            <a:ext cx="255182" cy="3078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 name="Rounded Rectangle 57">
            <a:extLst>
              <a:ext uri="{FF2B5EF4-FFF2-40B4-BE49-F238E27FC236}">
                <a16:creationId xmlns:a16="http://schemas.microsoft.com/office/drawing/2014/main" id="{41C14E27-0792-2440-8FB4-11642168A39A}"/>
              </a:ext>
            </a:extLst>
          </p:cNvPr>
          <p:cNvSpPr/>
          <p:nvPr/>
        </p:nvSpPr>
        <p:spPr>
          <a:xfrm>
            <a:off x="5045213" y="2499312"/>
            <a:ext cx="2796337" cy="27983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Read from Db and process</a:t>
            </a:r>
          </a:p>
        </p:txBody>
      </p:sp>
      <p:cxnSp>
        <p:nvCxnSpPr>
          <p:cNvPr id="59" name="Straight Arrow Connector 58">
            <a:extLst>
              <a:ext uri="{FF2B5EF4-FFF2-40B4-BE49-F238E27FC236}">
                <a16:creationId xmlns:a16="http://schemas.microsoft.com/office/drawing/2014/main" id="{9D8A885E-BB3A-7543-B918-8B75A707EE88}"/>
              </a:ext>
            </a:extLst>
          </p:cNvPr>
          <p:cNvCxnSpPr>
            <a:cxnSpLocks/>
            <a:stCxn id="56" idx="2"/>
            <a:endCxn id="58" idx="0"/>
          </p:cNvCxnSpPr>
          <p:nvPr/>
        </p:nvCxnSpPr>
        <p:spPr>
          <a:xfrm>
            <a:off x="6442130" y="1683945"/>
            <a:ext cx="1252" cy="815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E3D3E1D-2BAC-604C-9782-FCA7614C9D74}"/>
              </a:ext>
            </a:extLst>
          </p:cNvPr>
          <p:cNvCxnSpPr>
            <a:cxnSpLocks/>
            <a:stCxn id="58" idx="1"/>
            <a:endCxn id="57" idx="4"/>
          </p:cNvCxnSpPr>
          <p:nvPr/>
        </p:nvCxnSpPr>
        <p:spPr>
          <a:xfrm flipH="1" flipV="1">
            <a:off x="4463739" y="2636004"/>
            <a:ext cx="581474" cy="3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60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4" y="1145791"/>
            <a:ext cx="6957859" cy="3536916"/>
          </a:xfrm>
          <a:prstGeom prst="rect">
            <a:avLst/>
          </a:prstGeom>
        </p:spPr>
        <p:txBody>
          <a:bodyPr spcFirstLastPara="1" wrap="square" lIns="0" tIns="0" rIns="0" bIns="0" anchor="t" anchorCtr="0">
            <a:noAutofit/>
          </a:bodyPr>
          <a:lstStyle/>
          <a:p>
            <a:pPr marL="342900" indent="-342900"/>
            <a:r>
              <a:rPr lang="en-US" sz="1800" dirty="0"/>
              <a:t>Each debit request has to wait for previous debit request, as row in database is locked</a:t>
            </a:r>
          </a:p>
          <a:p>
            <a:pPr marL="342900" indent="-342900"/>
            <a:r>
              <a:rPr lang="en-US" sz="1800" dirty="0"/>
              <a:t>High Response Time due to wait for lock in database</a:t>
            </a:r>
          </a:p>
          <a:p>
            <a:pPr marL="342900" indent="-342900"/>
            <a:r>
              <a:rPr lang="en-US" sz="1800" dirty="0"/>
              <a:t>Not possible to perform 100 of transactions per second on same account due to wait, means low concurrency</a:t>
            </a:r>
          </a:p>
          <a:p>
            <a:pPr marL="342900" indent="-342900"/>
            <a:r>
              <a:rPr lang="en-US" sz="1800" dirty="0"/>
              <a:t>Every Balance and Statement Inquiry puts load on the RDBMS </a:t>
            </a:r>
          </a:p>
          <a:p>
            <a:pPr marL="342900" indent="-342900"/>
            <a:r>
              <a:rPr lang="en-US" sz="1800" dirty="0"/>
              <a:t>Higher Total cost of ownership</a:t>
            </a:r>
          </a:p>
          <a:p>
            <a:pPr marL="342900" indent="-342900"/>
            <a:endParaRPr sz="1800" dirty="0"/>
          </a:p>
        </p:txBody>
      </p:sp>
      <p:sp>
        <p:nvSpPr>
          <p:cNvPr id="119" name="Google Shape;119;p19"/>
          <p:cNvSpPr txBox="1">
            <a:spLocks noGrp="1"/>
          </p:cNvSpPr>
          <p:nvPr>
            <p:ph type="title"/>
          </p:nvPr>
        </p:nvSpPr>
        <p:spPr>
          <a:xfrm>
            <a:off x="1037825" y="474493"/>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Drawback of existing work</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58677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284430" y="954294"/>
            <a:ext cx="6575087" cy="2590729"/>
          </a:xfrm>
          <a:prstGeom prst="rect">
            <a:avLst/>
          </a:prstGeom>
        </p:spPr>
        <p:txBody>
          <a:bodyPr spcFirstLastPara="1" wrap="square" lIns="0" tIns="0" rIns="0" bIns="0" anchor="t" anchorCtr="0">
            <a:noAutofit/>
          </a:bodyPr>
          <a:lstStyle/>
          <a:p>
            <a:pPr marL="342900" lvl="0" indent="-342900"/>
            <a:r>
              <a:rPr lang="en-US" sz="1800" dirty="0"/>
              <a:t>New system will co-exists with current system for 1-2 years</a:t>
            </a:r>
          </a:p>
          <a:p>
            <a:pPr marL="342900" lvl="0" indent="-342900"/>
            <a:r>
              <a:rPr lang="en-US" sz="1800" dirty="0"/>
              <a:t>New system will provide REST APIS for </a:t>
            </a:r>
          </a:p>
          <a:p>
            <a:pPr marL="800100" lvl="1" indent="-342900"/>
            <a:r>
              <a:rPr lang="en-US" sz="1800" dirty="0"/>
              <a:t>Withdrawal</a:t>
            </a:r>
          </a:p>
          <a:p>
            <a:pPr marL="800100" lvl="1" indent="-342900"/>
            <a:r>
              <a:rPr lang="en-US" sz="1800" dirty="0"/>
              <a:t>Deposit</a:t>
            </a:r>
          </a:p>
          <a:p>
            <a:pPr marL="800100" lvl="1" indent="-342900"/>
            <a:r>
              <a:rPr lang="en-US" sz="1800" dirty="0"/>
              <a:t>Balance Inquiry</a:t>
            </a:r>
          </a:p>
          <a:p>
            <a:pPr marL="342900" lvl="0" indent="-342900"/>
            <a:r>
              <a:rPr lang="en-US" sz="1800" dirty="0"/>
              <a:t>New balance management system will use REDIS </a:t>
            </a:r>
            <a:r>
              <a:rPr lang="en-IN" sz="1800" dirty="0"/>
              <a:t>for an </a:t>
            </a:r>
            <a:r>
              <a:rPr lang="en-IN" sz="1800" b="1" dirty="0"/>
              <a:t>in-memory dataset </a:t>
            </a:r>
            <a:r>
              <a:rPr lang="en-US" sz="1800" dirty="0"/>
              <a:t>cache</a:t>
            </a:r>
          </a:p>
          <a:p>
            <a:pPr marL="342900" lvl="0" indent="-342900"/>
            <a:r>
              <a:rPr lang="en-US" sz="1800" dirty="0"/>
              <a:t>A minimum change will be done in current system also to keep REDIS up to date without changing the current flow or processing to minimize the impact</a:t>
            </a:r>
            <a:endParaRPr sz="1800" dirty="0"/>
          </a:p>
        </p:txBody>
      </p:sp>
      <p:sp>
        <p:nvSpPr>
          <p:cNvPr id="119" name="Google Shape;119;p19"/>
          <p:cNvSpPr txBox="1">
            <a:spLocks noGrp="1"/>
          </p:cNvSpPr>
          <p:nvPr>
            <p:ph type="title"/>
          </p:nvPr>
        </p:nvSpPr>
        <p:spPr>
          <a:xfrm>
            <a:off x="1037824" y="33627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Proposed Model</a:t>
            </a:r>
            <a:endParaRPr dirty="0"/>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918485303"/>
      </p:ext>
    </p:extLst>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2534</TotalTime>
  <Words>1249</Words>
  <Application>Microsoft Macintosh PowerPoint</Application>
  <PresentationFormat>On-screen Show (16:9)</PresentationFormat>
  <Paragraphs>165</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Inter-Regular</vt:lpstr>
      <vt:lpstr>Calibri</vt:lpstr>
      <vt:lpstr>Arial</vt:lpstr>
      <vt:lpstr>Inter</vt:lpstr>
      <vt:lpstr>Joan template</vt:lpstr>
      <vt:lpstr>      CAPSTONE PROJECT         REVIEW-2   NEXT-GEN BALANCE MANAGEMENT         SYSTEM      BY-    KOMAL GULATI       17BCE0596</vt:lpstr>
      <vt:lpstr>PowerPoint Presentation</vt:lpstr>
      <vt:lpstr>Problem Statement-</vt:lpstr>
      <vt:lpstr>Problem Statement-</vt:lpstr>
      <vt:lpstr>Problem Statement-</vt:lpstr>
      <vt:lpstr>Objective</vt:lpstr>
      <vt:lpstr>Existing System Architecture</vt:lpstr>
      <vt:lpstr>Drawback of existing work</vt:lpstr>
      <vt:lpstr>Proposed Model</vt:lpstr>
      <vt:lpstr>Proposed Model</vt:lpstr>
      <vt:lpstr>Proposed Architecture</vt:lpstr>
      <vt:lpstr>Appropriate Methodologies</vt:lpstr>
      <vt:lpstr>Appropriate Methodologies</vt:lpstr>
      <vt:lpstr>Appropriate Methodologies</vt:lpstr>
      <vt:lpstr>Appropriate Methodologies</vt:lpstr>
      <vt:lpstr>Testing the API – Postman Tool</vt:lpstr>
      <vt:lpstr>jMeter – Tool to measure performance</vt:lpstr>
      <vt:lpstr>PowerPoint Presentation</vt:lpstr>
      <vt:lpstr>References</vt:lpstr>
      <vt:lpstr> THANK YOU!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komal</dc:creator>
  <cp:lastModifiedBy>Praveen Gulati</cp:lastModifiedBy>
  <cp:revision>186</cp:revision>
  <dcterms:modified xsi:type="dcterms:W3CDTF">2021-04-18T17:48:55Z</dcterms:modified>
</cp:coreProperties>
</file>